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3" r:id="rId6"/>
    <p:sldId id="364" r:id="rId7"/>
    <p:sldId id="367" r:id="rId8"/>
    <p:sldId id="366" r:id="rId9"/>
    <p:sldId id="368" r:id="rId10"/>
    <p:sldId id="369" r:id="rId11"/>
    <p:sldId id="370" r:id="rId12"/>
    <p:sldId id="375" r:id="rId13"/>
    <p:sldId id="365" r:id="rId14"/>
    <p:sldId id="371" r:id="rId15"/>
    <p:sldId id="372" r:id="rId16"/>
    <p:sldId id="373" r:id="rId17"/>
    <p:sldId id="374"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1908" autoAdjust="0"/>
  </p:normalViewPr>
  <p:slideViewPr>
    <p:cSldViewPr snapToGrid="0">
      <p:cViewPr varScale="1">
        <p:scale>
          <a:sx n="100" d="100"/>
          <a:sy n="100" d="100"/>
        </p:scale>
        <p:origin x="234"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78702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714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TSG-WG SA2 Meeting #158	</a:t>
            </a:r>
          </a:p>
          <a:p>
            <a:pPr eaLnBrk="1" hangingPunct="1">
              <a:defRPr/>
            </a:pPr>
            <a:r>
              <a:rPr lang="sv-SE" altLang="en-US" sz="1200" b="1" dirty="0">
                <a:latin typeface="Arial "/>
              </a:rPr>
              <a:t>Goteborg, Sweden, August 21-25,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S2-2309269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emf"/><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0.emf"/><Relationship Id="rId5" Type="http://schemas.openxmlformats.org/officeDocument/2006/relationships/package" Target="../embeddings/Microsoft_Visio_Drawing.vsdx"/><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Consideration  on </a:t>
            </a:r>
            <a:r>
              <a:rPr lang="en-GB" altLang="en-US" dirty="0" err="1"/>
              <a:t>DualSteer</a:t>
            </a:r>
            <a:r>
              <a:rPr lang="en-GB" altLang="en-US" dirty="0"/>
              <a:t> SID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dirty="0"/>
          </a:p>
          <a:p>
            <a:pPr marL="0" indent="0" eaLnBrk="1" hangingPunct="1">
              <a:buFontTx/>
              <a:buNone/>
            </a:pPr>
            <a:r>
              <a:rPr lang="en-GB" altLang="en-US" dirty="0"/>
              <a:t>Huawei</a:t>
            </a:r>
            <a:r>
              <a:rPr lang="en-US" altLang="en-US" dirty="0"/>
              <a:t>,</a:t>
            </a:r>
            <a:r>
              <a:rPr lang="zh-CN" altLang="en-US" dirty="0"/>
              <a:t> </a:t>
            </a:r>
            <a:r>
              <a:rPr lang="en-US" altLang="zh-CN" dirty="0" err="1"/>
              <a:t>HiSilicon</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4"/>
            <a:ext cx="10515600" cy="4530787"/>
          </a:xfrm>
        </p:spPr>
        <p:txBody>
          <a:bodyPr/>
          <a:lstStyle/>
          <a:p>
            <a:r>
              <a:rPr lang="en-US" altLang="en-US" sz="2000" dirty="0"/>
              <a:t>There is no demonstrated benefits to study any use cases in </a:t>
            </a:r>
            <a:r>
              <a:rPr lang="en-US" altLang="en-US" sz="2000" dirty="0" err="1"/>
              <a:t>DualSteer</a:t>
            </a:r>
            <a:r>
              <a:rPr lang="en-US" altLang="en-US" sz="2000" dirty="0"/>
              <a:t> since DC/CA or MUSIM in multiple PLMN case can achieve it.</a:t>
            </a:r>
          </a:p>
          <a:p>
            <a:r>
              <a:rPr lang="en-US" altLang="en-US" sz="2000" dirty="0"/>
              <a:t>Studying whole new mechanism for traffic transmission over two access networks and anchoring at 5GC will have significant impacts on 5G system, even probably causing degradation of performance. We do not see the motivation to study such complicated solution while the performance compared with DC/CA is not clear.</a:t>
            </a:r>
          </a:p>
          <a:p>
            <a:r>
              <a:rPr lang="en-US" altLang="en-US" sz="2000" dirty="0"/>
              <a:t>For LTE+NR, DC can achieve it. We do not see the gap.</a:t>
            </a:r>
          </a:p>
          <a:p>
            <a:r>
              <a:rPr lang="en-US" altLang="en-US" sz="2000" dirty="0"/>
              <a:t>For TN+NTN, traffic steering/splitting/aggregation is no needed. When TN is available, there is no benefit to steer traffic over NTN which will degrade the performance.</a:t>
            </a:r>
          </a:p>
          <a:p>
            <a:r>
              <a:rPr lang="en-US" altLang="en-US" sz="2000" dirty="0"/>
              <a:t>For multiple PLMNs or PLMN + NPN case, the commercial value is not clear and breaks the principle of NPN. Existing solution such as MUSIM or SNPN-PLMN interworking architecture can meet the requirement. We do not see the need to study such scenario.</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504C7DD-054C-40EC-9BD3-2FCED490531A}"/>
              </a:ext>
            </a:extLst>
          </p:cNvPr>
          <p:cNvSpPr/>
          <p:nvPr/>
        </p:nvSpPr>
        <p:spPr>
          <a:xfrm>
            <a:off x="5431536" y="1668690"/>
            <a:ext cx="6382512" cy="445671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ATSSS-like proposal</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4593336" cy="2234312"/>
          </a:xfrm>
        </p:spPr>
        <p:txBody>
          <a:bodyPr/>
          <a:lstStyle/>
          <a:p>
            <a:pPr marL="0" indent="0">
              <a:buNone/>
            </a:pPr>
            <a:r>
              <a:rPr lang="en-US" sz="1600" dirty="0"/>
              <a:t>WT-A-2C: Study an ATSSS-like solution between one 3GPP access and one WLAN. Since the first release of 5GS, untrusted/trusted WLAN (i.e., N3IWF and TNGF) have not been fully adapted that also prevents adaption of 5GS capabilities like ATSSS.  A ‘lightweight’ ATSSS-like capabilities between one 3GPP and one WLAN can be beneficial for the ecosystem until (un)trusted access nodes become widely available.</a:t>
            </a:r>
          </a:p>
          <a:p>
            <a:pPr marL="0" indent="0">
              <a:buNone/>
            </a:pPr>
            <a:endParaRPr lang="en-US" altLang="en-US" dirty="0"/>
          </a:p>
        </p:txBody>
      </p:sp>
      <p:pic>
        <p:nvPicPr>
          <p:cNvPr id="4" name="Picture 3">
            <a:extLst>
              <a:ext uri="{FF2B5EF4-FFF2-40B4-BE49-F238E27FC236}">
                <a16:creationId xmlns:a16="http://schemas.microsoft.com/office/drawing/2014/main" id="{7B9FEF54-5962-493A-9AEE-75C138DB3117}"/>
              </a:ext>
            </a:extLst>
          </p:cNvPr>
          <p:cNvPicPr>
            <a:picLocks noChangeAspect="1"/>
          </p:cNvPicPr>
          <p:nvPr/>
        </p:nvPicPr>
        <p:blipFill>
          <a:blip r:embed="rId2"/>
          <a:stretch>
            <a:fillRect/>
          </a:stretch>
        </p:blipFill>
        <p:spPr>
          <a:xfrm>
            <a:off x="6071722" y="1726235"/>
            <a:ext cx="4200254" cy="2010238"/>
          </a:xfrm>
          <a:prstGeom prst="rect">
            <a:avLst/>
          </a:prstGeom>
        </p:spPr>
      </p:pic>
      <p:pic>
        <p:nvPicPr>
          <p:cNvPr id="5" name="Picture 4">
            <a:extLst>
              <a:ext uri="{FF2B5EF4-FFF2-40B4-BE49-F238E27FC236}">
                <a16:creationId xmlns:a16="http://schemas.microsoft.com/office/drawing/2014/main" id="{7DBCC351-A96D-4567-8CE1-B472D264AB74}"/>
              </a:ext>
            </a:extLst>
          </p:cNvPr>
          <p:cNvPicPr>
            <a:picLocks noChangeAspect="1"/>
          </p:cNvPicPr>
          <p:nvPr/>
        </p:nvPicPr>
        <p:blipFill>
          <a:blip r:embed="rId3"/>
          <a:stretch>
            <a:fillRect/>
          </a:stretch>
        </p:blipFill>
        <p:spPr>
          <a:xfrm>
            <a:off x="6268245" y="4134579"/>
            <a:ext cx="4003731" cy="1916182"/>
          </a:xfrm>
          <a:prstGeom prst="rect">
            <a:avLst/>
          </a:prstGeom>
        </p:spPr>
      </p:pic>
      <p:sp>
        <p:nvSpPr>
          <p:cNvPr id="6" name="Arrow: Down 5">
            <a:extLst>
              <a:ext uri="{FF2B5EF4-FFF2-40B4-BE49-F238E27FC236}">
                <a16:creationId xmlns:a16="http://schemas.microsoft.com/office/drawing/2014/main" id="{30006049-60C3-4A13-BA30-E7BB9C948241}"/>
              </a:ext>
            </a:extLst>
          </p:cNvPr>
          <p:cNvSpPr/>
          <p:nvPr/>
        </p:nvSpPr>
        <p:spPr>
          <a:xfrm>
            <a:off x="7892011" y="3653665"/>
            <a:ext cx="559676" cy="406272"/>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p>
        </p:txBody>
      </p:sp>
      <p:sp>
        <p:nvSpPr>
          <p:cNvPr id="7" name="TextBox 6">
            <a:extLst>
              <a:ext uri="{FF2B5EF4-FFF2-40B4-BE49-F238E27FC236}">
                <a16:creationId xmlns:a16="http://schemas.microsoft.com/office/drawing/2014/main" id="{045F7B2C-A376-4B1B-8221-BC5700486007}"/>
              </a:ext>
            </a:extLst>
          </p:cNvPr>
          <p:cNvSpPr txBox="1"/>
          <p:nvPr/>
        </p:nvSpPr>
        <p:spPr>
          <a:xfrm>
            <a:off x="8459572" y="3736473"/>
            <a:ext cx="2435773" cy="184666"/>
          </a:xfrm>
          <a:prstGeom prst="rect">
            <a:avLst/>
          </a:prstGeom>
          <a:noFill/>
        </p:spPr>
        <p:txBody>
          <a:bodyPr wrap="square" lIns="0" tIns="0" rIns="0" bIns="0" rtlCol="0">
            <a:spAutoFit/>
          </a:bodyPr>
          <a:lstStyle/>
          <a:p>
            <a:pPr algn="l"/>
            <a:r>
              <a:rPr kumimoji="1" lang="en-US" sz="1200" dirty="0">
                <a:solidFill>
                  <a:srgbClr val="000000"/>
                </a:solidFill>
                <a:latin typeface="Microsoft YaHei" panose="020B0503020204020204" pitchFamily="34" charset="-122"/>
                <a:ea typeface="Microsoft YaHei" panose="020B0503020204020204" pitchFamily="34" charset="-122"/>
              </a:rPr>
              <a:t>TNGF/N3IWF removed</a:t>
            </a:r>
            <a:endParaRPr kumimoji="1" lang="fr-FR" sz="1200" dirty="0">
              <a:solidFill>
                <a:srgbClr val="000000"/>
              </a:solidFill>
              <a:latin typeface="Microsoft YaHei" panose="020B0503020204020204" pitchFamily="34" charset="-122"/>
              <a:ea typeface="Microsoft YaHei" panose="020B0503020204020204" pitchFamily="34" charset="-122"/>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ATSSS-like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2880" y="1825625"/>
            <a:ext cx="8378841" cy="4667250"/>
          </a:xfrm>
        </p:spPr>
        <p:txBody>
          <a:bodyPr/>
          <a:lstStyle/>
          <a:p>
            <a:pPr>
              <a:lnSpc>
                <a:spcPct val="100000"/>
              </a:lnSpc>
              <a:spcBef>
                <a:spcPts val="0"/>
              </a:spcBef>
            </a:pPr>
            <a:r>
              <a:rPr lang="en-US" altLang="en-US" sz="1200" b="1" dirty="0"/>
              <a:t>Implication of lack of AN node (TNGF/N3IWF)</a:t>
            </a:r>
          </a:p>
          <a:p>
            <a:pPr lvl="1">
              <a:lnSpc>
                <a:spcPct val="100000"/>
              </a:lnSpc>
              <a:spcBef>
                <a:spcPts val="0"/>
              </a:spcBef>
            </a:pPr>
            <a:r>
              <a:rPr lang="en-US" altLang="en-US" sz="1200" dirty="0"/>
              <a:t>Violation of AN &amp; CN decoupling requirements.      See 23.501 “4.1  General concepts”</a:t>
            </a:r>
          </a:p>
          <a:p>
            <a:pPr lvl="1">
              <a:lnSpc>
                <a:spcPct val="100000"/>
              </a:lnSpc>
              <a:spcBef>
                <a:spcPts val="0"/>
              </a:spcBef>
            </a:pPr>
            <a:r>
              <a:rPr lang="en-US" altLang="en-US" sz="1200" i="1" dirty="0"/>
              <a:t>The 5G System architecture is defined to support data connectivity and services enabling deployments to use techniques such as e.g. Network Function Virtualization and Software Defined Networking. The 5G System architecture shall leverage service-based interactions between Control Plane (CP) Network Functions where identified. Some key principles and concept are to:</a:t>
            </a:r>
          </a:p>
          <a:p>
            <a:pPr lvl="1">
              <a:lnSpc>
                <a:spcPct val="100000"/>
              </a:lnSpc>
              <a:spcBef>
                <a:spcPts val="0"/>
              </a:spcBef>
            </a:pPr>
            <a:r>
              <a:rPr lang="en-US" altLang="en-US" sz="1200" i="1" dirty="0"/>
              <a:t>	</a:t>
            </a:r>
            <a:r>
              <a:rPr lang="en-US" altLang="en-US" sz="1200" i="1" dirty="0">
                <a:solidFill>
                  <a:srgbClr val="FF0000"/>
                </a:solidFill>
              </a:rPr>
              <a:t>Minimize dependencies between the Access Network (AN) and the Core Network (CN). The architecture is defined with a converged core network with a common AN - CN interface which integrates different Access Types e.g. 3GPP access and non-3GPP access.</a:t>
            </a:r>
          </a:p>
          <a:p>
            <a:pPr lvl="1">
              <a:lnSpc>
                <a:spcPct val="100000"/>
              </a:lnSpc>
              <a:spcBef>
                <a:spcPts val="0"/>
              </a:spcBef>
            </a:pPr>
            <a:r>
              <a:rPr lang="en-US" altLang="en-US" sz="1200" dirty="0">
                <a:solidFill>
                  <a:srgbClr val="FF0000"/>
                </a:solidFill>
              </a:rPr>
              <a:t> </a:t>
            </a:r>
            <a:r>
              <a:rPr lang="en-US" altLang="en-US" sz="1200" dirty="0"/>
              <a:t>Violation of security requirement associated to AN&amp;CN decoupling </a:t>
            </a:r>
          </a:p>
          <a:p>
            <a:pPr>
              <a:lnSpc>
                <a:spcPct val="100000"/>
              </a:lnSpc>
              <a:spcBef>
                <a:spcPts val="0"/>
              </a:spcBef>
            </a:pPr>
            <a:r>
              <a:rPr lang="en-US" altLang="en-US" sz="1200" b="1" dirty="0"/>
              <a:t>NO N2 therefore</a:t>
            </a:r>
          </a:p>
          <a:p>
            <a:pPr lvl="1">
              <a:lnSpc>
                <a:spcPct val="100000"/>
              </a:lnSpc>
              <a:spcBef>
                <a:spcPts val="0"/>
              </a:spcBef>
            </a:pPr>
            <a:r>
              <a:rPr lang="en-US" altLang="en-US" sz="1200" dirty="0"/>
              <a:t>No NAS support from N3GPP and therefore no support of any feature requiring NAS.</a:t>
            </a:r>
            <a:br>
              <a:rPr lang="en-US" altLang="en-US" sz="1200" dirty="0"/>
            </a:br>
            <a:r>
              <a:rPr lang="en-US" altLang="en-US" sz="1200" dirty="0"/>
              <a:t>Note (solution to use the 3GPP , but if it is not present the N3GPP shall be terminated)</a:t>
            </a:r>
          </a:p>
          <a:p>
            <a:pPr lvl="1">
              <a:lnSpc>
                <a:spcPct val="100000"/>
              </a:lnSpc>
              <a:spcBef>
                <a:spcPts val="0"/>
              </a:spcBef>
            </a:pPr>
            <a:r>
              <a:rPr lang="en-US" altLang="en-US" sz="1200" dirty="0"/>
              <a:t>NO AMF support for N3GPP leg</a:t>
            </a:r>
          </a:p>
          <a:p>
            <a:pPr lvl="2">
              <a:lnSpc>
                <a:spcPct val="100000"/>
              </a:lnSpc>
              <a:spcBef>
                <a:spcPts val="0"/>
              </a:spcBef>
            </a:pPr>
            <a:r>
              <a:rPr lang="en-US" altLang="en-US" sz="1200" dirty="0"/>
              <a:t>impact on Slice. How slices selection are supported? What is the leg without any slice? </a:t>
            </a:r>
          </a:p>
          <a:p>
            <a:pPr lvl="2">
              <a:lnSpc>
                <a:spcPct val="100000"/>
              </a:lnSpc>
              <a:spcBef>
                <a:spcPts val="0"/>
              </a:spcBef>
            </a:pPr>
            <a:r>
              <a:rPr lang="en-US" altLang="en-US" sz="1200" dirty="0"/>
              <a:t>Impact on mobility. How and what is mobility management without AMF on N3GPP leg. </a:t>
            </a:r>
          </a:p>
          <a:p>
            <a:pPr lvl="1">
              <a:lnSpc>
                <a:spcPct val="100000"/>
              </a:lnSpc>
              <a:spcBef>
                <a:spcPts val="0"/>
              </a:spcBef>
            </a:pPr>
            <a:r>
              <a:rPr lang="en-US" altLang="en-US" sz="1200" dirty="0"/>
              <a:t>NO SMF support for N3GPP leg</a:t>
            </a:r>
          </a:p>
          <a:p>
            <a:pPr lvl="2">
              <a:lnSpc>
                <a:spcPct val="100000"/>
              </a:lnSpc>
              <a:spcBef>
                <a:spcPts val="0"/>
              </a:spcBef>
            </a:pPr>
            <a:r>
              <a:rPr lang="en-US" altLang="en-US" sz="1200" dirty="0"/>
              <a:t>Impact on Session management: which is the status of session on N3GPP? How can be established a PDU session on N3GPP without SMF involvement? What are the status connect/idle ?  </a:t>
            </a:r>
          </a:p>
          <a:p>
            <a:pPr>
              <a:lnSpc>
                <a:spcPct val="100000"/>
              </a:lnSpc>
              <a:spcBef>
                <a:spcPts val="0"/>
              </a:spcBef>
            </a:pPr>
            <a:r>
              <a:rPr lang="en-US" altLang="en-US" sz="1200" b="1" dirty="0"/>
              <a:t>QoS model impact</a:t>
            </a:r>
          </a:p>
          <a:p>
            <a:pPr lvl="1">
              <a:lnSpc>
                <a:spcPct val="100000"/>
              </a:lnSpc>
              <a:spcBef>
                <a:spcPts val="0"/>
              </a:spcBef>
            </a:pPr>
            <a:r>
              <a:rPr lang="en-US" altLang="en-US" sz="1200" dirty="0"/>
              <a:t>Lack of N2 </a:t>
            </a:r>
            <a:r>
              <a:rPr lang="en-US" altLang="en-US" sz="1200" dirty="0">
                <a:sym typeface="Wingdings" panose="05000000000000000000" pitchFamily="2" charset="2"/>
              </a:rPr>
              <a:t></a:t>
            </a:r>
            <a:r>
              <a:rPr lang="en-US" altLang="en-US" sz="1200" dirty="0"/>
              <a:t> UE does not receives QoS rules and UPF get QoS rule, how UP link enforcement is performed? </a:t>
            </a:r>
          </a:p>
          <a:p>
            <a:pPr lvl="1">
              <a:lnSpc>
                <a:spcPct val="100000"/>
              </a:lnSpc>
              <a:spcBef>
                <a:spcPts val="0"/>
              </a:spcBef>
            </a:pPr>
            <a:r>
              <a:rPr lang="en-US" altLang="en-US" sz="1200" dirty="0"/>
              <a:t>Lack of N3, i.e. no GTP-U</a:t>
            </a:r>
            <a:r>
              <a:rPr lang="en-US" altLang="en-US" sz="1200" dirty="0">
                <a:sym typeface="Wingdings" panose="05000000000000000000" pitchFamily="2" charset="2"/>
              </a:rPr>
              <a:t></a:t>
            </a:r>
            <a:r>
              <a:rPr lang="en-US" altLang="en-US" sz="1200" dirty="0"/>
              <a:t> how the PDR/FAR and UPF behavior is changed </a:t>
            </a:r>
          </a:p>
          <a:p>
            <a:pPr>
              <a:lnSpc>
                <a:spcPct val="100000"/>
              </a:lnSpc>
              <a:spcBef>
                <a:spcPts val="0"/>
              </a:spcBef>
            </a:pPr>
            <a:r>
              <a:rPr lang="en-US" altLang="en-US" sz="1200" dirty="0"/>
              <a:t>MA PDU session not supported since the N3GPP legs is something else. What is a PDU session on N3GPP leg ? see next slide</a:t>
            </a:r>
          </a:p>
          <a:p>
            <a:pPr>
              <a:lnSpc>
                <a:spcPct val="100000"/>
              </a:lnSpc>
              <a:spcBef>
                <a:spcPts val="0"/>
              </a:spcBef>
            </a:pPr>
            <a:endParaRPr lang="en-US" altLang="en-US" sz="1200" dirty="0">
              <a:highlight>
                <a:srgbClr val="FFFF00"/>
              </a:highlight>
            </a:endParaRPr>
          </a:p>
          <a:p>
            <a:pPr>
              <a:lnSpc>
                <a:spcPct val="100000"/>
              </a:lnSpc>
            </a:pPr>
            <a:endParaRPr lang="en-US" altLang="en-US" sz="1200" dirty="0"/>
          </a:p>
        </p:txBody>
      </p:sp>
      <p:pic>
        <p:nvPicPr>
          <p:cNvPr id="4" name="Picture 3">
            <a:extLst>
              <a:ext uri="{FF2B5EF4-FFF2-40B4-BE49-F238E27FC236}">
                <a16:creationId xmlns:a16="http://schemas.microsoft.com/office/drawing/2014/main" id="{C5DD6441-E8C1-42A2-A08B-8495A6FAD5CD}"/>
              </a:ext>
            </a:extLst>
          </p:cNvPr>
          <p:cNvPicPr>
            <a:picLocks noChangeAspect="1"/>
          </p:cNvPicPr>
          <p:nvPr/>
        </p:nvPicPr>
        <p:blipFill>
          <a:blip r:embed="rId2"/>
          <a:stretch>
            <a:fillRect/>
          </a:stretch>
        </p:blipFill>
        <p:spPr>
          <a:xfrm>
            <a:off x="8365198" y="2171032"/>
            <a:ext cx="2929128" cy="1401878"/>
          </a:xfrm>
          <a:prstGeom prst="rect">
            <a:avLst/>
          </a:prstGeom>
        </p:spPr>
      </p:pic>
      <p:pic>
        <p:nvPicPr>
          <p:cNvPr id="5" name="Picture 4">
            <a:extLst>
              <a:ext uri="{FF2B5EF4-FFF2-40B4-BE49-F238E27FC236}">
                <a16:creationId xmlns:a16="http://schemas.microsoft.com/office/drawing/2014/main" id="{EBA0B7C7-1920-4365-BDC7-5A6B8A0A3293}"/>
              </a:ext>
            </a:extLst>
          </p:cNvPr>
          <p:cNvPicPr>
            <a:picLocks noChangeAspect="1"/>
          </p:cNvPicPr>
          <p:nvPr/>
        </p:nvPicPr>
        <p:blipFill>
          <a:blip r:embed="rId3"/>
          <a:stretch>
            <a:fillRect/>
          </a:stretch>
        </p:blipFill>
        <p:spPr>
          <a:xfrm>
            <a:off x="8561721" y="4661101"/>
            <a:ext cx="2792079" cy="1336286"/>
          </a:xfrm>
          <a:prstGeom prst="rect">
            <a:avLst/>
          </a:prstGeom>
        </p:spPr>
      </p:pic>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2A524A-0F75-4702-8B6C-86A00C1459E9}"/>
              </a:ext>
            </a:extLst>
          </p:cNvPr>
          <p:cNvSpPr/>
          <p:nvPr/>
        </p:nvSpPr>
        <p:spPr>
          <a:xfrm>
            <a:off x="146304" y="1806927"/>
            <a:ext cx="6675120" cy="4456713"/>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ATSSS-like</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7392505" y="1825625"/>
            <a:ext cx="4147223" cy="4351338"/>
          </a:xfrm>
        </p:spPr>
        <p:txBody>
          <a:bodyPr/>
          <a:lstStyle/>
          <a:p>
            <a:r>
              <a:rPr lang="en-US" sz="2000" dirty="0"/>
              <a:t>Removing the layer related to N3IWF, shall a new layer tunneling be added in order to:</a:t>
            </a:r>
          </a:p>
          <a:p>
            <a:pPr lvl="1"/>
            <a:r>
              <a:rPr lang="en-US" sz="1800" dirty="0"/>
              <a:t>IP address management from SMF. Otherwise the IP address is assigned by local network (i.e. Local IP address)</a:t>
            </a:r>
          </a:p>
          <a:p>
            <a:pPr lvl="1"/>
            <a:r>
              <a:rPr lang="en-US" sz="1800" dirty="0"/>
              <a:t>Enable E2E QoS from UE to UPF</a:t>
            </a:r>
          </a:p>
          <a:p>
            <a:pPr lvl="1"/>
            <a:r>
              <a:rPr lang="en-US" sz="1800" dirty="0"/>
              <a:t>Enabled mobility</a:t>
            </a:r>
          </a:p>
          <a:p>
            <a:pPr lvl="1"/>
            <a:r>
              <a:rPr lang="en-US" sz="1800" dirty="0"/>
              <a:t>Which kind of tunnel?</a:t>
            </a:r>
          </a:p>
          <a:p>
            <a:pPr lvl="2"/>
            <a:r>
              <a:rPr lang="en-US" sz="1600" dirty="0" err="1"/>
              <a:t>IPinIP</a:t>
            </a:r>
            <a:endParaRPr lang="en-US" sz="1600" dirty="0"/>
          </a:p>
          <a:p>
            <a:pPr lvl="2"/>
            <a:r>
              <a:rPr lang="en-US" sz="1600" dirty="0"/>
              <a:t>GRE</a:t>
            </a:r>
          </a:p>
          <a:p>
            <a:pPr lvl="2"/>
            <a:r>
              <a:rPr lang="en-US" sz="1600" dirty="0"/>
              <a:t>IPsec </a:t>
            </a:r>
          </a:p>
          <a:p>
            <a:pPr lvl="2"/>
            <a:r>
              <a:rPr lang="en-US" sz="1600" dirty="0"/>
              <a:t>…..</a:t>
            </a:r>
          </a:p>
          <a:p>
            <a:endParaRPr lang="en-US" altLang="en-US" sz="2000" dirty="0"/>
          </a:p>
        </p:txBody>
      </p:sp>
      <p:sp>
        <p:nvSpPr>
          <p:cNvPr id="5" name="TextBox 4">
            <a:extLst>
              <a:ext uri="{FF2B5EF4-FFF2-40B4-BE49-F238E27FC236}">
                <a16:creationId xmlns:a16="http://schemas.microsoft.com/office/drawing/2014/main" id="{BE0B293C-5D25-4A24-B700-E8E5592ECE9D}"/>
              </a:ext>
            </a:extLst>
          </p:cNvPr>
          <p:cNvSpPr txBox="1"/>
          <p:nvPr/>
        </p:nvSpPr>
        <p:spPr>
          <a:xfrm>
            <a:off x="717385" y="4101984"/>
            <a:ext cx="5191583" cy="184666"/>
          </a:xfrm>
          <a:prstGeom prst="rect">
            <a:avLst/>
          </a:prstGeom>
          <a:noFill/>
        </p:spPr>
        <p:txBody>
          <a:bodyPr wrap="square" lIns="0" tIns="0" rIns="0" bIns="0" rtlCol="0">
            <a:spAutoFit/>
          </a:bodyPr>
          <a:lstStyle/>
          <a:p>
            <a:pPr algn="l"/>
            <a:r>
              <a:rPr kumimoji="1" lang="en-US" sz="1200" dirty="0">
                <a:solidFill>
                  <a:srgbClr val="000000"/>
                </a:solidFill>
                <a:latin typeface="Microsoft YaHei" panose="020B0503020204020204" pitchFamily="34" charset="-122"/>
                <a:ea typeface="Microsoft YaHei" panose="020B0503020204020204" pitchFamily="34" charset="-122"/>
              </a:rPr>
              <a:t>MAP PDU session with Untrusted Non-3GPP access </a:t>
            </a:r>
            <a:endParaRPr kumimoji="1" lang="fr-FR" sz="1200" dirty="0">
              <a:solidFill>
                <a:srgbClr val="000000"/>
              </a:solidFill>
              <a:latin typeface="Microsoft YaHei" panose="020B0503020204020204" pitchFamily="34" charset="-122"/>
              <a:ea typeface="Microsoft YaHei" panose="020B0503020204020204" pitchFamily="34" charset="-122"/>
            </a:endParaRPr>
          </a:p>
        </p:txBody>
      </p:sp>
      <p:pic>
        <p:nvPicPr>
          <p:cNvPr id="3" name="Picture 2">
            <a:extLst>
              <a:ext uri="{FF2B5EF4-FFF2-40B4-BE49-F238E27FC236}">
                <a16:creationId xmlns:a16="http://schemas.microsoft.com/office/drawing/2014/main" id="{04A08E42-29E9-401C-9EC0-F6833371CF5B}"/>
              </a:ext>
            </a:extLst>
          </p:cNvPr>
          <p:cNvPicPr>
            <a:picLocks noChangeAspect="1"/>
          </p:cNvPicPr>
          <p:nvPr/>
        </p:nvPicPr>
        <p:blipFill>
          <a:blip r:embed="rId2"/>
          <a:stretch>
            <a:fillRect/>
          </a:stretch>
        </p:blipFill>
        <p:spPr>
          <a:xfrm>
            <a:off x="474501" y="4402889"/>
            <a:ext cx="5524670" cy="1798572"/>
          </a:xfrm>
          <a:prstGeom prst="rect">
            <a:avLst/>
          </a:prstGeom>
        </p:spPr>
      </p:pic>
      <p:pic>
        <p:nvPicPr>
          <p:cNvPr id="7" name="Picture 6">
            <a:extLst>
              <a:ext uri="{FF2B5EF4-FFF2-40B4-BE49-F238E27FC236}">
                <a16:creationId xmlns:a16="http://schemas.microsoft.com/office/drawing/2014/main" id="{092B8325-73ED-49E0-A081-3CC183A596CE}"/>
              </a:ext>
            </a:extLst>
          </p:cNvPr>
          <p:cNvPicPr>
            <a:picLocks noChangeAspect="1"/>
          </p:cNvPicPr>
          <p:nvPr/>
        </p:nvPicPr>
        <p:blipFill>
          <a:blip r:embed="rId3"/>
          <a:stretch>
            <a:fillRect/>
          </a:stretch>
        </p:blipFill>
        <p:spPr>
          <a:xfrm>
            <a:off x="377293" y="1870191"/>
            <a:ext cx="5719085" cy="2173674"/>
          </a:xfrm>
          <a:prstGeom prst="rect">
            <a:avLst/>
          </a:prstGeom>
        </p:spPr>
      </p:pic>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ATSSS-like  conclusion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76250" y="1825625"/>
            <a:ext cx="11220450" cy="4489450"/>
          </a:xfrm>
        </p:spPr>
        <p:txBody>
          <a:bodyPr/>
          <a:lstStyle/>
          <a:p>
            <a:r>
              <a:rPr lang="en-US" dirty="0"/>
              <a:t>The ATSSS-like  is lightweight but the solution to support would be probably NOT Lite since a lot of changes is required in the session management, connection management, QoS management, new PDU session,  </a:t>
            </a:r>
            <a:r>
              <a:rPr lang="en-US" dirty="0" err="1"/>
              <a:t>etc</a:t>
            </a:r>
            <a:r>
              <a:rPr lang="en-US" dirty="0"/>
              <a:t> for this new scenario in respect MA PDU session and assumption on PDU session on N3GPP access</a:t>
            </a:r>
          </a:p>
          <a:p>
            <a:r>
              <a:rPr lang="en-US" dirty="0"/>
              <a:t>The scope of the work is not clear, since in the call has been mentioned that the problem is to have a solution without TNGF/N3IWF since not deployed for unknown reason, and an access node may be present in solution, therefore which is the problem to be solved?</a:t>
            </a:r>
          </a:p>
          <a:p>
            <a:r>
              <a:rPr lang="en-US" dirty="0"/>
              <a:t>The SID description needs to consider all the issues to be investigated, therefore the TU needs to be consistent</a:t>
            </a:r>
            <a:endParaRPr lang="fr-FR" dirty="0"/>
          </a:p>
          <a:p>
            <a:endParaRPr lang="en-US" altLang="en-US" dirty="0"/>
          </a:p>
        </p:txBody>
      </p:sp>
    </p:spTree>
    <p:extLst>
      <p:ext uri="{BB962C8B-B14F-4D97-AF65-F5344CB8AC3E}">
        <p14:creationId xmlns:p14="http://schemas.microsoft.com/office/powerpoint/2010/main" val="151564320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err="1"/>
              <a:t>DualSteer</a:t>
            </a:r>
            <a:endParaRPr lang="en-US" altLang="en-US" dirty="0"/>
          </a:p>
          <a:p>
            <a:pPr lvl="1"/>
            <a:r>
              <a:rPr lang="en-US" altLang="en-US" dirty="0"/>
              <a:t>Typical use cases for </a:t>
            </a:r>
            <a:r>
              <a:rPr lang="en-US" altLang="en-US" dirty="0" err="1"/>
              <a:t>DualSteer</a:t>
            </a:r>
            <a:r>
              <a:rPr lang="en-US" altLang="en-US" dirty="0"/>
              <a:t> in SA1</a:t>
            </a:r>
          </a:p>
          <a:p>
            <a:pPr lvl="1"/>
            <a:r>
              <a:rPr lang="en-US" altLang="en-US" dirty="0"/>
              <a:t>Discussion and Analysis on the use cases</a:t>
            </a:r>
          </a:p>
          <a:p>
            <a:pPr lvl="1"/>
            <a:r>
              <a:rPr lang="en-US" altLang="en-US" dirty="0"/>
              <a:t>Summary</a:t>
            </a:r>
          </a:p>
          <a:p>
            <a:r>
              <a:rPr lang="en-US" altLang="en-US" dirty="0"/>
              <a:t>ATSSS-lite</a:t>
            </a:r>
          </a:p>
          <a:p>
            <a:pPr lvl="1"/>
            <a:r>
              <a:rPr lang="en-US" altLang="en-US" dirty="0"/>
              <a:t>Considerations</a:t>
            </a:r>
          </a:p>
          <a:p>
            <a:pPr lvl="1"/>
            <a:r>
              <a:rPr lang="en-US" altLang="en-US" dirty="0"/>
              <a:t>Summary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Typical Use Cases in SA1</a:t>
            </a:r>
          </a:p>
        </p:txBody>
      </p:sp>
      <p:pic>
        <p:nvPicPr>
          <p:cNvPr id="4" name="Bild 98" descr="Diagram&#10;&#10;Description automatically generated">
            <a:extLst>
              <a:ext uri="{FF2B5EF4-FFF2-40B4-BE49-F238E27FC236}">
                <a16:creationId xmlns:a16="http://schemas.microsoft.com/office/drawing/2014/main" id="{A4CFB1D0-9C56-4B3E-BEFE-02C11F608030}"/>
              </a:ext>
            </a:extLst>
          </p:cNvPr>
          <p:cNvPicPr/>
          <p:nvPr/>
        </p:nvPicPr>
        <p:blipFill rotWithShape="1">
          <a:blip r:embed="rId2" cstate="print">
            <a:extLst>
              <a:ext uri="{28A0092B-C50C-407E-A947-70E740481C1C}">
                <a14:useLocalDpi xmlns:a14="http://schemas.microsoft.com/office/drawing/2010/main" val="0"/>
              </a:ext>
            </a:extLst>
          </a:blip>
          <a:srcRect r="27165"/>
          <a:stretch/>
        </p:blipFill>
        <p:spPr bwMode="auto">
          <a:xfrm>
            <a:off x="724186" y="1985280"/>
            <a:ext cx="3258343" cy="1814195"/>
          </a:xfrm>
          <a:prstGeom prst="rect">
            <a:avLst/>
          </a:prstGeom>
          <a:noFill/>
          <a:ln w="9525">
            <a:noFill/>
            <a:miter lim="800000"/>
            <a:headEnd/>
            <a:tailEnd/>
          </a:ln>
        </p:spPr>
      </p:pic>
      <p:pic>
        <p:nvPicPr>
          <p:cNvPr id="5" name="Bild 99">
            <a:extLst>
              <a:ext uri="{FF2B5EF4-FFF2-40B4-BE49-F238E27FC236}">
                <a16:creationId xmlns:a16="http://schemas.microsoft.com/office/drawing/2014/main" id="{FFFA55A4-C679-496A-B10D-901B031894A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138" y="4457721"/>
            <a:ext cx="2816125" cy="1404522"/>
          </a:xfrm>
          <a:prstGeom prst="rect">
            <a:avLst/>
          </a:prstGeom>
          <a:noFill/>
          <a:ln w="9525">
            <a:noFill/>
            <a:miter lim="800000"/>
            <a:headEnd/>
            <a:tailEnd/>
          </a:ln>
        </p:spPr>
      </p:pic>
      <p:pic>
        <p:nvPicPr>
          <p:cNvPr id="6" name="Picture 19">
            <a:extLst>
              <a:ext uri="{FF2B5EF4-FFF2-40B4-BE49-F238E27FC236}">
                <a16:creationId xmlns:a16="http://schemas.microsoft.com/office/drawing/2014/main" id="{61138307-4936-4178-BDE8-5C684F929F6B}"/>
              </a:ext>
            </a:extLst>
          </p:cNvPr>
          <p:cNvPicPr/>
          <p:nvPr/>
        </p:nvPicPr>
        <p:blipFill rotWithShape="1">
          <a:blip r:embed="rId4" cstate="print">
            <a:extLst>
              <a:ext uri="{28A0092B-C50C-407E-A947-70E740481C1C}">
                <a14:useLocalDpi xmlns:a14="http://schemas.microsoft.com/office/drawing/2010/main" val="0"/>
              </a:ext>
            </a:extLst>
          </a:blip>
          <a:srcRect l="51228" b="14253"/>
          <a:stretch/>
        </p:blipFill>
        <p:spPr bwMode="auto">
          <a:xfrm>
            <a:off x="4684493" y="1950531"/>
            <a:ext cx="3240360" cy="1889943"/>
          </a:xfrm>
          <a:prstGeom prst="rect">
            <a:avLst/>
          </a:prstGeom>
          <a:noFill/>
          <a:ln>
            <a:noFill/>
          </a:ln>
        </p:spPr>
      </p:pic>
      <p:pic>
        <p:nvPicPr>
          <p:cNvPr id="7" name="图片 6">
            <a:extLst>
              <a:ext uri="{FF2B5EF4-FFF2-40B4-BE49-F238E27FC236}">
                <a16:creationId xmlns:a16="http://schemas.microsoft.com/office/drawing/2014/main" id="{B4758B50-7304-42F3-930A-3100F20CC5F8}"/>
              </a:ext>
            </a:extLst>
          </p:cNvPr>
          <p:cNvPicPr>
            <a:picLocks noChangeAspect="1"/>
          </p:cNvPicPr>
          <p:nvPr/>
        </p:nvPicPr>
        <p:blipFill>
          <a:blip r:embed="rId5"/>
          <a:stretch>
            <a:fillRect/>
          </a:stretch>
        </p:blipFill>
        <p:spPr>
          <a:xfrm>
            <a:off x="7057277" y="4457721"/>
            <a:ext cx="2267162" cy="1453989"/>
          </a:xfrm>
          <a:prstGeom prst="rect">
            <a:avLst/>
          </a:prstGeom>
        </p:spPr>
      </p:pic>
      <p:pic>
        <p:nvPicPr>
          <p:cNvPr id="8" name="图片 7">
            <a:extLst>
              <a:ext uri="{FF2B5EF4-FFF2-40B4-BE49-F238E27FC236}">
                <a16:creationId xmlns:a16="http://schemas.microsoft.com/office/drawing/2014/main" id="{35377896-9B88-426C-869A-80EACC705F65}"/>
              </a:ext>
            </a:extLst>
          </p:cNvPr>
          <p:cNvPicPr>
            <a:picLocks noChangeAspect="1"/>
          </p:cNvPicPr>
          <p:nvPr/>
        </p:nvPicPr>
        <p:blipFill>
          <a:blip r:embed="rId6"/>
          <a:stretch>
            <a:fillRect/>
          </a:stretch>
        </p:blipFill>
        <p:spPr>
          <a:xfrm>
            <a:off x="8380486" y="1778912"/>
            <a:ext cx="3087328" cy="1096001"/>
          </a:xfrm>
          <a:prstGeom prst="rect">
            <a:avLst/>
          </a:prstGeom>
        </p:spPr>
      </p:pic>
      <p:sp>
        <p:nvSpPr>
          <p:cNvPr id="9" name="文本框 8">
            <a:extLst>
              <a:ext uri="{FF2B5EF4-FFF2-40B4-BE49-F238E27FC236}">
                <a16:creationId xmlns:a16="http://schemas.microsoft.com/office/drawing/2014/main" id="{9A985FE0-6F10-40A1-A6BB-243ACADFB53B}"/>
              </a:ext>
            </a:extLst>
          </p:cNvPr>
          <p:cNvSpPr txBox="1"/>
          <p:nvPr/>
        </p:nvSpPr>
        <p:spPr>
          <a:xfrm>
            <a:off x="456380" y="3952473"/>
            <a:ext cx="3745675" cy="276999"/>
          </a:xfrm>
          <a:prstGeom prst="rect">
            <a:avLst/>
          </a:prstGeom>
          <a:solidFill>
            <a:srgbClr val="B7DBFB"/>
          </a:solidFill>
        </p:spPr>
        <p:txBody>
          <a:bodyPr wrap="square" rtlCol="0">
            <a:spAutoFit/>
          </a:bodyPr>
          <a:lstStyle/>
          <a:p>
            <a:pPr algn="ctr">
              <a:buClr>
                <a:srgbClr val="CC9900"/>
              </a:buClr>
              <a:buFont typeface="Wingdings" pitchFamily="2" charset="2"/>
              <a:buNone/>
            </a:pP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Scenario 1</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dual NR in same PLMN</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both TN</a:t>
            </a:r>
            <a:endPar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矩形 9">
            <a:extLst>
              <a:ext uri="{FF2B5EF4-FFF2-40B4-BE49-F238E27FC236}">
                <a16:creationId xmlns:a16="http://schemas.microsoft.com/office/drawing/2014/main" id="{4CC151AE-789C-4F0B-99D4-BB9C724BBDD9}"/>
              </a:ext>
            </a:extLst>
          </p:cNvPr>
          <p:cNvSpPr/>
          <p:nvPr/>
        </p:nvSpPr>
        <p:spPr>
          <a:xfrm>
            <a:off x="1066653" y="6044316"/>
            <a:ext cx="4455515" cy="276999"/>
          </a:xfrm>
          <a:prstGeom prst="rect">
            <a:avLst/>
          </a:prstGeom>
          <a:solidFill>
            <a:srgbClr val="B7DBFB"/>
          </a:solidFill>
        </p:spPr>
        <p:txBody>
          <a:bodyPr wrap="square" rtlCol="0">
            <a:spAutoFit/>
          </a:bodyPr>
          <a:lstStyle/>
          <a:p>
            <a:pPr algn="ctr">
              <a:buClr>
                <a:srgbClr val="CC9900"/>
              </a:buClr>
              <a:buFont typeface="Wingdings" pitchFamily="2" charset="2"/>
              <a:buNone/>
            </a:pP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Scenario</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4</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dual NR in different PLMN</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both TN</a:t>
            </a:r>
            <a:endPar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a:extLst>
              <a:ext uri="{FF2B5EF4-FFF2-40B4-BE49-F238E27FC236}">
                <a16:creationId xmlns:a16="http://schemas.microsoft.com/office/drawing/2014/main" id="{82BA544E-2628-4068-8083-22737237D804}"/>
              </a:ext>
            </a:extLst>
          </p:cNvPr>
          <p:cNvSpPr/>
          <p:nvPr/>
        </p:nvSpPr>
        <p:spPr>
          <a:xfrm>
            <a:off x="8366662" y="3952472"/>
            <a:ext cx="3368958" cy="276999"/>
          </a:xfrm>
          <a:prstGeom prst="rect">
            <a:avLst/>
          </a:prstGeom>
          <a:solidFill>
            <a:srgbClr val="B7DBFB"/>
          </a:solidFill>
        </p:spPr>
        <p:txBody>
          <a:bodyPr wrap="square" rtlCol="0">
            <a:spAutoFit/>
          </a:bodyPr>
          <a:lstStyle/>
          <a:p>
            <a:pPr algn="ctr">
              <a:buClr>
                <a:srgbClr val="CC9900"/>
              </a:buClr>
              <a:buFont typeface="Wingdings" pitchFamily="2" charset="2"/>
              <a:buNone/>
            </a:pP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Scenario</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3</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dual NR</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including NTN</a:t>
            </a:r>
            <a:endPar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矩形 11">
            <a:extLst>
              <a:ext uri="{FF2B5EF4-FFF2-40B4-BE49-F238E27FC236}">
                <a16:creationId xmlns:a16="http://schemas.microsoft.com/office/drawing/2014/main" id="{ACA4CE87-CDC2-436E-A15A-4D54693839D8}"/>
              </a:ext>
            </a:extLst>
          </p:cNvPr>
          <p:cNvSpPr/>
          <p:nvPr/>
        </p:nvSpPr>
        <p:spPr>
          <a:xfrm>
            <a:off x="4952375" y="3952473"/>
            <a:ext cx="2519114" cy="276999"/>
          </a:xfrm>
          <a:prstGeom prst="rect">
            <a:avLst/>
          </a:prstGeom>
          <a:solidFill>
            <a:srgbClr val="B7DBFB"/>
          </a:solidFill>
        </p:spPr>
        <p:txBody>
          <a:bodyPr wrap="square" rtlCol="0">
            <a:spAutoFit/>
          </a:bodyPr>
          <a:lstStyle/>
          <a:p>
            <a:pPr algn="ctr">
              <a:buClr>
                <a:srgbClr val="CC9900"/>
              </a:buClr>
              <a:buFont typeface="Wingdings" pitchFamily="2" charset="2"/>
              <a:buNone/>
            </a:pP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Scenario 2</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NR + E-UTRA</a:t>
            </a:r>
            <a:endPar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矩形 12">
            <a:extLst>
              <a:ext uri="{FF2B5EF4-FFF2-40B4-BE49-F238E27FC236}">
                <a16:creationId xmlns:a16="http://schemas.microsoft.com/office/drawing/2014/main" id="{80E79036-773B-43A2-9D51-60CA8B7DDB6D}"/>
              </a:ext>
            </a:extLst>
          </p:cNvPr>
          <p:cNvSpPr/>
          <p:nvPr/>
        </p:nvSpPr>
        <p:spPr>
          <a:xfrm>
            <a:off x="7946519" y="6046567"/>
            <a:ext cx="3247697" cy="276999"/>
          </a:xfrm>
          <a:prstGeom prst="rect">
            <a:avLst/>
          </a:prstGeom>
          <a:solidFill>
            <a:srgbClr val="B7DBFB"/>
          </a:solidFill>
        </p:spPr>
        <p:txBody>
          <a:bodyPr wrap="square" rtlCol="0">
            <a:spAutoFit/>
          </a:bodyPr>
          <a:lstStyle/>
          <a:p>
            <a:pPr algn="ctr">
              <a:buClr>
                <a:srgbClr val="CC9900"/>
              </a:buClr>
              <a:buFont typeface="Wingdings" pitchFamily="2" charset="2"/>
              <a:buNone/>
            </a:pP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Scenario</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5</a:t>
            </a:r>
            <a:r>
              <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lang="en-US" altLang="zh-CN" sz="1200" b="1" dirty="0">
                <a:solidFill>
                  <a:prstClr val="black"/>
                </a:solidFill>
                <a:latin typeface="Arial" panose="020B0604020202020204" pitchFamily="34" charset="0"/>
                <a:ea typeface="宋体" pitchFamily="2" charset="-122"/>
                <a:cs typeface="Arial" panose="020B0604020202020204" pitchFamily="34" charset="0"/>
              </a:rPr>
              <a:t>dual NR</a:t>
            </a:r>
            <a:r>
              <a:rPr lang="zh-CN" altLang="en-US" sz="1200" b="1" dirty="0">
                <a:solidFill>
                  <a:prstClr val="black"/>
                </a:solidFill>
                <a:latin typeface="Arial" panose="020B0604020202020204" pitchFamily="34" charset="0"/>
                <a:ea typeface="宋体" pitchFamily="2" charset="-122"/>
                <a:cs typeface="Arial" panose="020B0604020202020204" pitchFamily="34" charset="0"/>
              </a:rPr>
              <a:t>，</a:t>
            </a:r>
            <a:r>
              <a:rPr lang="en-US" altLang="zh-CN" sz="1200" b="1" dirty="0">
                <a:solidFill>
                  <a:prstClr val="black"/>
                </a:solidFill>
                <a:latin typeface="Arial" panose="020B0604020202020204" pitchFamily="34" charset="0"/>
                <a:ea typeface="宋体" pitchFamily="2" charset="-122"/>
                <a:cs typeface="Arial" panose="020B0604020202020204" pitchFamily="34" charset="0"/>
              </a:rPr>
              <a:t>PLMN + NPN</a:t>
            </a:r>
            <a:endParaRPr lang="zh-CN" altLang="en-US" sz="1200" b="1"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Picture 14">
            <a:extLst>
              <a:ext uri="{FF2B5EF4-FFF2-40B4-BE49-F238E27FC236}">
                <a16:creationId xmlns:a16="http://schemas.microsoft.com/office/drawing/2014/main" id="{B0D5E37F-3803-4532-8D5D-E70616AADC27}"/>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79411" y="2892378"/>
            <a:ext cx="3543460" cy="1027797"/>
          </a:xfrm>
          <a:prstGeom prst="rect">
            <a:avLst/>
          </a:prstGeom>
          <a:noFill/>
          <a:ln>
            <a:noFill/>
          </a:ln>
        </p:spPr>
      </p:pic>
      <p:pic>
        <p:nvPicPr>
          <p:cNvPr id="15" name="图片 14">
            <a:extLst>
              <a:ext uri="{FF2B5EF4-FFF2-40B4-BE49-F238E27FC236}">
                <a16:creationId xmlns:a16="http://schemas.microsoft.com/office/drawing/2014/main" id="{1B909022-C29A-4781-8FE6-0AC3599C8B0E}"/>
              </a:ext>
            </a:extLst>
          </p:cNvPr>
          <p:cNvPicPr>
            <a:picLocks noChangeAspect="1"/>
          </p:cNvPicPr>
          <p:nvPr/>
        </p:nvPicPr>
        <p:blipFill>
          <a:blip r:embed="rId8"/>
          <a:stretch>
            <a:fillRect/>
          </a:stretch>
        </p:blipFill>
        <p:spPr>
          <a:xfrm>
            <a:off x="3249287" y="4331229"/>
            <a:ext cx="3163274" cy="1486657"/>
          </a:xfrm>
          <a:prstGeom prst="rect">
            <a:avLst/>
          </a:prstGeom>
        </p:spPr>
      </p:pic>
      <p:pic>
        <p:nvPicPr>
          <p:cNvPr id="16" name="Picture 23" descr="Diagram  Description automatically generated">
            <a:extLst>
              <a:ext uri="{FF2B5EF4-FFF2-40B4-BE49-F238E27FC236}">
                <a16:creationId xmlns:a16="http://schemas.microsoft.com/office/drawing/2014/main" id="{5ED34A12-A66F-4E4C-B39C-79FEABEEAB20}"/>
              </a:ext>
            </a:extLst>
          </p:cNvPr>
          <p:cNvPicPr/>
          <p:nvPr/>
        </p:nvPicPr>
        <p:blipFill rotWithShape="1">
          <a:blip r:embed="rId9" cstate="print">
            <a:extLst>
              <a:ext uri="{28A0092B-C50C-407E-A947-70E740481C1C}">
                <a14:useLocalDpi xmlns:a14="http://schemas.microsoft.com/office/drawing/2010/main" val="0"/>
              </a:ext>
            </a:extLst>
          </a:blip>
          <a:srcRect b="10673"/>
          <a:stretch/>
        </p:blipFill>
        <p:spPr bwMode="auto">
          <a:xfrm>
            <a:off x="9570368" y="4331229"/>
            <a:ext cx="2241697" cy="1690082"/>
          </a:xfrm>
          <a:prstGeom prst="rect">
            <a:avLst/>
          </a:prstGeom>
          <a:noFill/>
          <a:ln>
            <a:noFill/>
          </a:ln>
          <a:extLst>
            <a:ext uri="{53640926-AAD7-44D8-BBD7-CCE9431645EC}">
              <a14:shadowObscured xmlns:a14="http://schemas.microsoft.com/office/drawing/2010/main"/>
            </a:ext>
          </a:extLst>
        </p:spPr>
      </p:pic>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Analysis on Use Cases in SA1</a:t>
            </a:r>
          </a:p>
        </p:txBody>
      </p:sp>
      <p:sp>
        <p:nvSpPr>
          <p:cNvPr id="17" name="文本框 16">
            <a:extLst>
              <a:ext uri="{FF2B5EF4-FFF2-40B4-BE49-F238E27FC236}">
                <a16:creationId xmlns:a16="http://schemas.microsoft.com/office/drawing/2014/main" id="{BC6E4C21-D3EC-4A75-9D2A-D4E32880E1E6}"/>
              </a:ext>
            </a:extLst>
          </p:cNvPr>
          <p:cNvSpPr txBox="1"/>
          <p:nvPr/>
        </p:nvSpPr>
        <p:spPr>
          <a:xfrm>
            <a:off x="719917" y="1979278"/>
            <a:ext cx="2865120" cy="307777"/>
          </a:xfrm>
          <a:prstGeom prst="rect">
            <a:avLst/>
          </a:prstGeom>
          <a:solidFill>
            <a:srgbClr val="B7DBFB"/>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
                <a:prstClr val="white">
                  <a:lumMod val="50000"/>
                </a:prstClr>
              </a:buClr>
              <a:buSzPct val="80000"/>
              <a:buFont typeface="Wingdings" pitchFamily="2" charset="2"/>
              <a:buNone/>
              <a:tabLst/>
              <a:defRPr/>
            </a:pP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NR + NR</a:t>
            </a:r>
            <a:r>
              <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 </a:t>
            </a: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(same PLMN)</a:t>
            </a:r>
            <a:endPar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endParaRPr>
          </a:p>
        </p:txBody>
      </p:sp>
      <p:pic>
        <p:nvPicPr>
          <p:cNvPr id="18" name="Bild 98" descr="Diagram&#10;&#10;Description automatically generated">
            <a:extLst>
              <a:ext uri="{FF2B5EF4-FFF2-40B4-BE49-F238E27FC236}">
                <a16:creationId xmlns:a16="http://schemas.microsoft.com/office/drawing/2014/main" id="{D56D4DA7-25D8-4BDB-B0A7-FE754B68A97A}"/>
              </a:ext>
            </a:extLst>
          </p:cNvPr>
          <p:cNvPicPr/>
          <p:nvPr/>
        </p:nvPicPr>
        <p:blipFill rotWithShape="1">
          <a:blip r:embed="rId3" cstate="print">
            <a:extLst>
              <a:ext uri="{28A0092B-C50C-407E-A947-70E740481C1C}">
                <a14:useLocalDpi xmlns:a14="http://schemas.microsoft.com/office/drawing/2010/main" val="0"/>
              </a:ext>
            </a:extLst>
          </a:blip>
          <a:srcRect r="27165"/>
          <a:stretch/>
        </p:blipFill>
        <p:spPr bwMode="auto">
          <a:xfrm>
            <a:off x="347055" y="2607934"/>
            <a:ext cx="4025857" cy="1890391"/>
          </a:xfrm>
          <a:prstGeom prst="rect">
            <a:avLst/>
          </a:prstGeom>
          <a:noFill/>
          <a:ln w="9525">
            <a:noFill/>
            <a:miter lim="800000"/>
            <a:headEnd/>
            <a:tailEnd/>
          </a:ln>
        </p:spPr>
      </p:pic>
      <p:sp>
        <p:nvSpPr>
          <p:cNvPr id="19" name="文本框 18">
            <a:extLst>
              <a:ext uri="{FF2B5EF4-FFF2-40B4-BE49-F238E27FC236}">
                <a16:creationId xmlns:a16="http://schemas.microsoft.com/office/drawing/2014/main" id="{C19FE9A4-7DA3-480E-9252-1B2FFD76A3FD}"/>
              </a:ext>
            </a:extLst>
          </p:cNvPr>
          <p:cNvSpPr txBox="1"/>
          <p:nvPr/>
        </p:nvSpPr>
        <p:spPr>
          <a:xfrm>
            <a:off x="4534643" y="1795560"/>
            <a:ext cx="7451138" cy="4616648"/>
          </a:xfrm>
          <a:prstGeom prst="rect">
            <a:avLst/>
          </a:prstGeom>
          <a:noFill/>
        </p:spPr>
        <p:txBody>
          <a:bodyPr wrap="square" rtlCol="0">
            <a:spAutoFit/>
          </a:bodyPr>
          <a:lstStyle/>
          <a:p>
            <a:r>
              <a:rPr kumimoji="1" lang="en-US" altLang="zh-CN" sz="1400" b="1" dirty="0">
                <a:solidFill>
                  <a:srgbClr val="0000FF"/>
                </a:solidFill>
                <a:latin typeface="Arial" panose="020B0604020202020204" pitchFamily="34" charset="0"/>
                <a:ea typeface="微软雅黑" panose="020B0503020204020204" pitchFamily="34" charset="-122"/>
                <a:cs typeface="Arial" panose="020B0604020202020204" pitchFamily="34" charset="0"/>
              </a:rPr>
              <a:t>Scenario:</a:t>
            </a:r>
            <a:r>
              <a:rPr kumimoji="1" lang="zh-CN" altLang="en-US" sz="1400" b="1" dirty="0">
                <a:solidFill>
                  <a:srgbClr val="0000FF"/>
                </a:solidFill>
                <a:latin typeface="Arial" panose="020B0604020202020204" pitchFamily="34" charset="0"/>
                <a:ea typeface="微软雅黑" panose="020B0503020204020204" pitchFamily="34" charset="-122"/>
                <a:cs typeface="Arial" panose="020B0604020202020204" pitchFamily="34" charset="0"/>
              </a:rPr>
              <a:t> </a:t>
            </a:r>
            <a:r>
              <a:rPr lang="en-US" altLang="zh-CN" sz="1400" dirty="0">
                <a:solidFill>
                  <a:prstClr val="black"/>
                </a:solidFill>
                <a:latin typeface="Arial" panose="020B0604020202020204" pitchFamily="34" charset="0"/>
                <a:ea typeface="微软雅黑" panose="020B0503020204020204" pitchFamily="34" charset="-122"/>
                <a:cs typeface="Arial" panose="020B0604020202020204" pitchFamily="34" charset="0"/>
              </a:rPr>
              <a:t>data is transmitted via dual NR in single PLMN and is anchored at CN to improve </a:t>
            </a:r>
            <a:r>
              <a:rPr lang="en-US" altLang="zh-CN" sz="1400" dirty="0">
                <a:solidFill>
                  <a:prstClr val="black"/>
                </a:solidFill>
                <a:ea typeface="微软雅黑" panose="020B0503020204020204" pitchFamily="34" charset="-122"/>
              </a:rPr>
              <a:t>throughput (see TR 22.841--use case 12)</a:t>
            </a:r>
            <a:endParaRPr lang="zh-CN" altLang="en-US" sz="14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endParaRPr lang="en-US" altLang="zh-CN" sz="1400"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a:p>
            <a:r>
              <a:rPr lang="en-US" altLang="zh-CN" sz="1400" b="1" dirty="0">
                <a:solidFill>
                  <a:srgbClr val="C00000"/>
                </a:solidFill>
                <a:latin typeface="Arial" panose="020B0604020202020204" pitchFamily="34" charset="0"/>
                <a:ea typeface="微软雅黑" panose="020B0503020204020204" pitchFamily="34" charset="-122"/>
                <a:cs typeface="Arial" panose="020B0604020202020204" pitchFamily="34" charset="0"/>
              </a:rPr>
              <a:t>Considerations</a:t>
            </a:r>
          </a:p>
          <a:p>
            <a:pPr marL="171450" lvl="1" indent="-171450">
              <a:buFont typeface="Arial" panose="020B0604020202020204" pitchFamily="34" charset="0"/>
              <a:buChar char="•"/>
            </a:pPr>
            <a:r>
              <a:rPr lang="en-US" altLang="zh-CN" sz="1400" dirty="0">
                <a:solidFill>
                  <a:srgbClr val="FF0000"/>
                </a:solidFill>
              </a:rPr>
              <a:t>Since UE radio capability is shared by two RANs, no coordination between two RANs, leads to worse performance (need the evaluation by WG).</a:t>
            </a:r>
            <a:endParaRPr lang="en-US" altLang="zh-CN" sz="1400" dirty="0">
              <a:solidFill>
                <a:srgbClr val="FF0000"/>
              </a:solidFill>
              <a:ea typeface="Microsoft YaHei" panose="020B0503020204020204" pitchFamily="34" charset="-122"/>
            </a:endParaRPr>
          </a:p>
          <a:p>
            <a:pPr marL="171450" lvl="1" indent="-171450">
              <a:buFont typeface="Arial" panose="020B0604020202020204" pitchFamily="34" charset="0"/>
              <a:buChar char="•"/>
            </a:pPr>
            <a:r>
              <a:rPr lang="en-US" altLang="zh-CN" sz="1400" dirty="0">
                <a:ea typeface="Microsoft YaHei" panose="020B0503020204020204" pitchFamily="34" charset="-122"/>
              </a:rPr>
              <a:t>Impact on secondary cell selection in both initial registration and mobility scenario</a:t>
            </a:r>
          </a:p>
          <a:p>
            <a:pPr marL="171450" lvl="1" indent="-171450">
              <a:buFont typeface="Arial" panose="020B0604020202020204" pitchFamily="34" charset="0"/>
              <a:buChar char="•"/>
            </a:pPr>
            <a:r>
              <a:rPr lang="en-US" altLang="zh-CN" sz="1400" dirty="0">
                <a:ea typeface="Microsoft YaHei" panose="020B0503020204020204" pitchFamily="34" charset="-122"/>
              </a:rPr>
              <a:t>Impact on RM and CM states since </a:t>
            </a:r>
            <a:r>
              <a:rPr lang="en-US" altLang="zh-CN" sz="1400" dirty="0">
                <a:solidFill>
                  <a:srgbClr val="FF0000"/>
                </a:solidFill>
                <a:ea typeface="Microsoft YaHei" panose="020B0503020204020204" pitchFamily="34" charset="-122"/>
              </a:rPr>
              <a:t>session both access are 3GPP access</a:t>
            </a:r>
            <a:r>
              <a:rPr lang="en-US" altLang="zh-CN" sz="1400" dirty="0">
                <a:ea typeface="Microsoft YaHei" panose="020B0503020204020204" pitchFamily="34" charset="-122"/>
              </a:rPr>
              <a:t>, it requires to have separate CM &amp; RM states for each legs to manage the scenario that one or two accesses are available. Two independent states / NAS are needed.</a:t>
            </a:r>
          </a:p>
          <a:p>
            <a:pPr marL="171450" lvl="1" indent="-171450">
              <a:buFont typeface="Arial" panose="020B0604020202020204" pitchFamily="34" charset="0"/>
              <a:buChar char="•"/>
            </a:pPr>
            <a:r>
              <a:rPr lang="en-US" altLang="zh-CN" sz="1400" dirty="0">
                <a:ea typeface="Microsoft YaHei" panose="020B0503020204020204" pitchFamily="34" charset="-122"/>
              </a:rPr>
              <a:t>Impact on session management including policy and steering modes. If consider the additional N3GPP access leg, a new model of MA PDU session with three legs should be considered.</a:t>
            </a:r>
          </a:p>
          <a:p>
            <a:pPr marL="171450" lvl="1" indent="-171450">
              <a:buFont typeface="Arial" panose="020B0604020202020204" pitchFamily="34" charset="0"/>
              <a:buChar char="•"/>
            </a:pPr>
            <a:r>
              <a:rPr lang="en-US" altLang="zh-CN" sz="1400" dirty="0">
                <a:ea typeface="Microsoft YaHei" panose="020B0503020204020204" pitchFamily="34" charset="-122"/>
              </a:rPr>
              <a:t>DC/CA enable UE to use two radio for data transmission in which two RANs have well coordination and negotiation in terms of UE </a:t>
            </a:r>
            <a:r>
              <a:rPr lang="en-US" altLang="zh-CN" sz="1400" dirty="0">
                <a:solidFill>
                  <a:srgbClr val="FF0000"/>
                </a:solidFill>
                <a:ea typeface="Microsoft YaHei" panose="020B0503020204020204" pitchFamily="34" charset="-122"/>
              </a:rPr>
              <a:t>Radio </a:t>
            </a:r>
            <a:r>
              <a:rPr lang="en-US" altLang="zh-CN" sz="1400" dirty="0">
                <a:ea typeface="Microsoft YaHei" panose="020B0503020204020204" pitchFamily="34" charset="-122"/>
              </a:rPr>
              <a:t>capability, interference and radio resource allocation in order to meet the service requirement. Such solution does not have impact on RM, CM and SM. </a:t>
            </a:r>
          </a:p>
          <a:p>
            <a:pPr marL="171450" lvl="1" indent="-171450" eaLnBrk="0" hangingPunct="0">
              <a:buFont typeface="Arial" panose="020B0604020202020204" pitchFamily="34" charset="0"/>
              <a:buChar char="•"/>
            </a:pPr>
            <a:endParaRPr lang="en-US" altLang="zh-CN" sz="1400" dirty="0">
              <a:highlight>
                <a:srgbClr val="FFFF00"/>
              </a:highlight>
              <a:ea typeface="Microsoft YaHei" panose="020B0503020204020204" pitchFamily="34" charset="-122"/>
            </a:endParaRPr>
          </a:p>
          <a:p>
            <a:pPr marL="0" lvl="1" eaLnBrk="0" hangingPunct="0"/>
            <a:r>
              <a:rPr lang="en-US" altLang="zh-CN" sz="1400" b="1" dirty="0">
                <a:solidFill>
                  <a:srgbClr val="00B050"/>
                </a:solidFill>
                <a:ea typeface="Microsoft YaHei" panose="020B0503020204020204" pitchFamily="34" charset="-122"/>
              </a:rPr>
              <a:t>Conclusion: </a:t>
            </a:r>
            <a:r>
              <a:rPr lang="en-US" altLang="zh-CN" sz="1400" dirty="0">
                <a:ea typeface="Microsoft YaHei" panose="020B0503020204020204" pitchFamily="34" charset="-122"/>
              </a:rPr>
              <a:t> DC/CA can meet the service requirement of transmitting data via two NRs in single PLMN to improve throughput. Therefore, we do not see the need to study such scenario. </a:t>
            </a:r>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p:txBody>
      </p:sp>
      <p:grpSp>
        <p:nvGrpSpPr>
          <p:cNvPr id="20" name="组合 19">
            <a:extLst>
              <a:ext uri="{FF2B5EF4-FFF2-40B4-BE49-F238E27FC236}">
                <a16:creationId xmlns:a16="http://schemas.microsoft.com/office/drawing/2014/main" id="{E8820DC2-28C7-4D99-8DBB-4C587CCFB01F}"/>
              </a:ext>
            </a:extLst>
          </p:cNvPr>
          <p:cNvGrpSpPr/>
          <p:nvPr/>
        </p:nvGrpSpPr>
        <p:grpSpPr>
          <a:xfrm>
            <a:off x="206219" y="4597263"/>
            <a:ext cx="4474666" cy="1146423"/>
            <a:chOff x="6902435" y="4524456"/>
            <a:chExt cx="6340008" cy="1330726"/>
          </a:xfrm>
        </p:grpSpPr>
        <p:grpSp>
          <p:nvGrpSpPr>
            <p:cNvPr id="21" name="组合 20">
              <a:extLst>
                <a:ext uri="{FF2B5EF4-FFF2-40B4-BE49-F238E27FC236}">
                  <a16:creationId xmlns:a16="http://schemas.microsoft.com/office/drawing/2014/main" id="{4A4A1E09-F700-426A-9320-9741AEBC60B8}"/>
                </a:ext>
              </a:extLst>
            </p:cNvPr>
            <p:cNvGrpSpPr/>
            <p:nvPr/>
          </p:nvGrpSpPr>
          <p:grpSpPr>
            <a:xfrm>
              <a:off x="6902435" y="4524456"/>
              <a:ext cx="1160044" cy="1330726"/>
              <a:chOff x="6732878" y="4137425"/>
              <a:chExt cx="1365358" cy="2006685"/>
            </a:xfrm>
          </p:grpSpPr>
          <p:pic>
            <p:nvPicPr>
              <p:cNvPr id="23" name="图形 22" descr="智能手机">
                <a:extLst>
                  <a:ext uri="{FF2B5EF4-FFF2-40B4-BE49-F238E27FC236}">
                    <a16:creationId xmlns:a16="http://schemas.microsoft.com/office/drawing/2014/main" id="{09DE6177-81C7-47B0-A0C3-70712B3299B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32878" y="4789485"/>
                <a:ext cx="564770" cy="564770"/>
              </a:xfrm>
              <a:prstGeom prst="rect">
                <a:avLst/>
              </a:prstGeom>
            </p:spPr>
          </p:pic>
          <p:pic>
            <p:nvPicPr>
              <p:cNvPr id="24" name="图形 23" descr="信号塔">
                <a:extLst>
                  <a:ext uri="{FF2B5EF4-FFF2-40B4-BE49-F238E27FC236}">
                    <a16:creationId xmlns:a16="http://schemas.microsoft.com/office/drawing/2014/main" id="{578D3DE9-F790-41C6-9E11-9092E100D5A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32501" y="4137425"/>
                <a:ext cx="665735" cy="665735"/>
              </a:xfrm>
              <a:prstGeom prst="rect">
                <a:avLst/>
              </a:prstGeom>
            </p:spPr>
          </p:pic>
          <p:pic>
            <p:nvPicPr>
              <p:cNvPr id="25" name="图形 24" descr="信号塔">
                <a:extLst>
                  <a:ext uri="{FF2B5EF4-FFF2-40B4-BE49-F238E27FC236}">
                    <a16:creationId xmlns:a16="http://schemas.microsoft.com/office/drawing/2014/main" id="{E7B6400A-BC55-4CBB-9942-40D2F278AEB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32501" y="5478375"/>
                <a:ext cx="665735" cy="665735"/>
              </a:xfrm>
              <a:prstGeom prst="rect">
                <a:avLst/>
              </a:prstGeom>
            </p:spPr>
          </p:pic>
          <p:cxnSp>
            <p:nvCxnSpPr>
              <p:cNvPr id="26" name="直接箭头连接符 25">
                <a:extLst>
                  <a:ext uri="{FF2B5EF4-FFF2-40B4-BE49-F238E27FC236}">
                    <a16:creationId xmlns:a16="http://schemas.microsoft.com/office/drawing/2014/main" id="{E54CABE3-99AA-4169-8F68-C9F04F597948}"/>
                  </a:ext>
                </a:extLst>
              </p:cNvPr>
              <p:cNvCxnSpPr>
                <a:stCxn id="25" idx="0"/>
                <a:endCxn id="24" idx="2"/>
              </p:cNvCxnSpPr>
              <p:nvPr/>
            </p:nvCxnSpPr>
            <p:spPr>
              <a:xfrm flipV="1">
                <a:off x="7765369" y="4803160"/>
                <a:ext cx="0" cy="675215"/>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7" name="图形 26" descr="关闭">
                <a:extLst>
                  <a:ext uri="{FF2B5EF4-FFF2-40B4-BE49-F238E27FC236}">
                    <a16:creationId xmlns:a16="http://schemas.microsoft.com/office/drawing/2014/main" id="{7273E475-5D21-483C-904A-1E0E2E8D56E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30671" y="4884860"/>
                <a:ext cx="469394" cy="469394"/>
              </a:xfrm>
              <a:prstGeom prst="rect">
                <a:avLst/>
              </a:prstGeom>
            </p:spPr>
          </p:pic>
          <p:cxnSp>
            <p:nvCxnSpPr>
              <p:cNvPr id="28" name="直接连接符 27">
                <a:extLst>
                  <a:ext uri="{FF2B5EF4-FFF2-40B4-BE49-F238E27FC236}">
                    <a16:creationId xmlns:a16="http://schemas.microsoft.com/office/drawing/2014/main" id="{A60B4A34-9746-4025-B142-8237D4BA792F}"/>
                  </a:ext>
                </a:extLst>
              </p:cNvPr>
              <p:cNvCxnSpPr>
                <a:cxnSpLocks/>
                <a:stCxn id="23" idx="3"/>
                <a:endCxn id="24" idx="1"/>
              </p:cNvCxnSpPr>
              <p:nvPr/>
            </p:nvCxnSpPr>
            <p:spPr>
              <a:xfrm flipV="1">
                <a:off x="7297648" y="4470293"/>
                <a:ext cx="134853" cy="601577"/>
              </a:xfrm>
              <a:prstGeom prst="line">
                <a:avLst/>
              </a:prstGeom>
              <a:ln w="12700">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1D1EE9E5-7EBB-44F0-91C6-1836D4893010}"/>
                  </a:ext>
                </a:extLst>
              </p:cNvPr>
              <p:cNvCxnSpPr>
                <a:cxnSpLocks/>
                <a:stCxn id="23" idx="3"/>
                <a:endCxn id="25" idx="1"/>
              </p:cNvCxnSpPr>
              <p:nvPr/>
            </p:nvCxnSpPr>
            <p:spPr>
              <a:xfrm>
                <a:off x="7297648" y="5071870"/>
                <a:ext cx="134853" cy="739373"/>
              </a:xfrm>
              <a:prstGeom prst="line">
                <a:avLst/>
              </a:prstGeom>
              <a:ln w="12700">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2" name="文本框 21">
              <a:extLst>
                <a:ext uri="{FF2B5EF4-FFF2-40B4-BE49-F238E27FC236}">
                  <a16:creationId xmlns:a16="http://schemas.microsoft.com/office/drawing/2014/main" id="{D75CB708-0209-4F0D-8807-B6C28313A378}"/>
                </a:ext>
              </a:extLst>
            </p:cNvPr>
            <p:cNvSpPr txBox="1"/>
            <p:nvPr/>
          </p:nvSpPr>
          <p:spPr>
            <a:xfrm>
              <a:off x="8008820" y="4917818"/>
              <a:ext cx="5233623" cy="643061"/>
            </a:xfrm>
            <a:prstGeom prst="rect">
              <a:avLst/>
            </a:prstGeom>
            <a:noFill/>
          </p:spPr>
          <p:txBody>
            <a:bodyPr wrap="square" rtlCol="0">
              <a:spAutoFit/>
            </a:bodyPr>
            <a:lstStyle/>
            <a:p>
              <a:pPr algn="l"/>
              <a:r>
                <a:rPr lang="en-US" altLang="zh-CN" sz="1000" b="1" dirty="0">
                  <a:solidFill>
                    <a:srgbClr val="002F8E"/>
                  </a:solidFill>
                  <a:latin typeface="Arial" panose="020B0604020202020204" pitchFamily="34" charset="0"/>
                  <a:ea typeface="Microsoft YaHei" panose="020B0503020204020204" pitchFamily="34" charset="-122"/>
                  <a:cs typeface="Arial" panose="020B0604020202020204" pitchFamily="34" charset="0"/>
                </a:rPr>
                <a:t>No UE capability coordination, “hard split” for two RAN</a:t>
              </a:r>
            </a:p>
            <a:p>
              <a:pPr marL="171450" indent="-171450" algn="l">
                <a:buFont typeface="Arial" panose="020B0604020202020204" pitchFamily="34" charset="0"/>
                <a:buChar char="•"/>
              </a:pPr>
              <a:r>
                <a:rPr lang="en-US" altLang="zh-CN" sz="1000" dirty="0">
                  <a:latin typeface="Arial" panose="020B0604020202020204" pitchFamily="34" charset="0"/>
                  <a:ea typeface="Microsoft YaHei" panose="020B0503020204020204" pitchFamily="34" charset="-122"/>
                  <a:cs typeface="Arial" panose="020B0604020202020204" pitchFamily="34" charset="0"/>
                </a:rPr>
                <a:t>band combination, allowed feature set</a:t>
              </a:r>
              <a:r>
                <a:rPr lang="en-US" altLang="zh-CN" sz="1000">
                  <a:latin typeface="Arial" panose="020B0604020202020204" pitchFamily="34" charset="0"/>
                  <a:ea typeface="Microsoft YaHei" panose="020B0503020204020204" pitchFamily="34" charset="-122"/>
                  <a:cs typeface="Arial" panose="020B0604020202020204" pitchFamily="34" charset="0"/>
                </a:rPr>
                <a:t>, power</a:t>
              </a:r>
              <a:r>
                <a:rPr lang="en-US" altLang="zh-CN" sz="1000">
                  <a:ea typeface="Microsoft YaHei" panose="020B0503020204020204" pitchFamily="34" charset="-122"/>
                </a:rPr>
                <a:t>…</a:t>
              </a:r>
              <a:endParaRPr lang="en-US" altLang="zh-CN" sz="1000" dirty="0">
                <a:latin typeface="Arial" panose="020B0604020202020204" pitchFamily="34" charset="0"/>
                <a:ea typeface="Microsoft YaHei" panose="020B0503020204020204" pitchFamily="34" charset="-122"/>
                <a:cs typeface="Arial" panose="020B0604020202020204" pitchFamily="34" charset="0"/>
              </a:endParaRPr>
            </a:p>
            <a:p>
              <a:pPr algn="l"/>
              <a:r>
                <a:rPr lang="en-US" altLang="zh-CN" sz="1000" b="1" dirty="0">
                  <a:solidFill>
                    <a:srgbClr val="002F8E"/>
                  </a:solidFill>
                  <a:latin typeface="Arial" panose="020B0604020202020204" pitchFamily="34" charset="0"/>
                  <a:ea typeface="Microsoft YaHei" panose="020B0503020204020204" pitchFamily="34" charset="-122"/>
                  <a:cs typeface="Arial" panose="020B0604020202020204" pitchFamily="34" charset="0"/>
                </a:rPr>
                <a:t>No interference coordination</a:t>
              </a:r>
              <a:endParaRPr lang="zh-CN" altLang="en-US" sz="1000" b="1" dirty="0">
                <a:solidFill>
                  <a:srgbClr val="002F8E"/>
                </a:solidFill>
                <a:latin typeface="Arial" panose="020B0604020202020204" pitchFamily="34" charset="0"/>
                <a:ea typeface="Microsoft YaHei"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73852170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Analysis on Use Cases in SA1</a:t>
            </a:r>
          </a:p>
        </p:txBody>
      </p:sp>
      <p:sp>
        <p:nvSpPr>
          <p:cNvPr id="17" name="文本框 16">
            <a:extLst>
              <a:ext uri="{FF2B5EF4-FFF2-40B4-BE49-F238E27FC236}">
                <a16:creationId xmlns:a16="http://schemas.microsoft.com/office/drawing/2014/main" id="{BC6E4C21-D3EC-4A75-9D2A-D4E32880E1E6}"/>
              </a:ext>
            </a:extLst>
          </p:cNvPr>
          <p:cNvSpPr txBox="1"/>
          <p:nvPr/>
        </p:nvSpPr>
        <p:spPr>
          <a:xfrm>
            <a:off x="1136257" y="1917135"/>
            <a:ext cx="2865120" cy="307777"/>
          </a:xfrm>
          <a:prstGeom prst="rect">
            <a:avLst/>
          </a:prstGeom>
          <a:solidFill>
            <a:srgbClr val="B7DBFB"/>
          </a:solidFill>
        </p:spPr>
        <p:txBody>
          <a:bodyPr wrap="square" rtlCol="0">
            <a:spAutoFit/>
          </a:bodyPr>
          <a:lstStyle/>
          <a:p>
            <a:pPr algn="ctr" fontAlgn="auto">
              <a:spcBef>
                <a:spcPts val="600"/>
              </a:spcBef>
              <a:spcAft>
                <a:spcPts val="0"/>
              </a:spcAft>
              <a:buClr>
                <a:prstClr val="white">
                  <a:lumMod val="50000"/>
                </a:prstClr>
              </a:buClr>
              <a:buSzPct val="80000"/>
            </a:pPr>
            <a:r>
              <a:rPr lang="en-US" altLang="zh-CN" sz="1400" b="1" dirty="0">
                <a:ea typeface="华文细黑" pitchFamily="2" charset="-122"/>
              </a:rPr>
              <a:t>LTE/EPC + NR/5GC</a:t>
            </a:r>
            <a:endParaRPr lang="zh-CN" altLang="en-US" sz="1400" b="1" dirty="0">
              <a:ea typeface="华文细黑" pitchFamily="2" charset="-122"/>
            </a:endParaRPr>
          </a:p>
        </p:txBody>
      </p:sp>
      <p:pic>
        <p:nvPicPr>
          <p:cNvPr id="30" name="图片 29">
            <a:extLst>
              <a:ext uri="{FF2B5EF4-FFF2-40B4-BE49-F238E27FC236}">
                <a16:creationId xmlns:a16="http://schemas.microsoft.com/office/drawing/2014/main" id="{40743833-23D2-443A-9C53-8ED1D57827F0}"/>
              </a:ext>
            </a:extLst>
          </p:cNvPr>
          <p:cNvPicPr>
            <a:picLocks noChangeAspect="1"/>
          </p:cNvPicPr>
          <p:nvPr/>
        </p:nvPicPr>
        <p:blipFill>
          <a:blip r:embed="rId2"/>
          <a:stretch>
            <a:fillRect/>
          </a:stretch>
        </p:blipFill>
        <p:spPr>
          <a:xfrm>
            <a:off x="1041518" y="2446573"/>
            <a:ext cx="3506107" cy="1924737"/>
          </a:xfrm>
          <a:prstGeom prst="rect">
            <a:avLst/>
          </a:prstGeom>
        </p:spPr>
      </p:pic>
      <p:sp>
        <p:nvSpPr>
          <p:cNvPr id="31" name="文本框 30">
            <a:extLst>
              <a:ext uri="{FF2B5EF4-FFF2-40B4-BE49-F238E27FC236}">
                <a16:creationId xmlns:a16="http://schemas.microsoft.com/office/drawing/2014/main" id="{EAFCDE9B-8E02-435B-B97D-B22FED5FB15C}"/>
              </a:ext>
            </a:extLst>
          </p:cNvPr>
          <p:cNvSpPr txBox="1"/>
          <p:nvPr/>
        </p:nvSpPr>
        <p:spPr>
          <a:xfrm>
            <a:off x="5127287" y="1795560"/>
            <a:ext cx="6717657" cy="2893100"/>
          </a:xfrm>
          <a:prstGeom prst="rect">
            <a:avLst/>
          </a:prstGeom>
          <a:noFill/>
        </p:spPr>
        <p:txBody>
          <a:bodyPr wrap="square" rtlCol="0">
            <a:spAutoFit/>
          </a:bodyPr>
          <a:lstStyle/>
          <a:p>
            <a:r>
              <a:rPr kumimoji="1" lang="en-US" altLang="zh-CN" sz="1400" b="1" dirty="0">
                <a:solidFill>
                  <a:srgbClr val="0000FF"/>
                </a:solidFill>
                <a:latin typeface="Arial" panose="020B0604020202020204" pitchFamily="34" charset="0"/>
                <a:ea typeface="微软雅黑" panose="020B0503020204020204" pitchFamily="34" charset="-122"/>
                <a:cs typeface="Arial" panose="020B0604020202020204" pitchFamily="34" charset="0"/>
              </a:rPr>
              <a:t>Scenario:</a:t>
            </a:r>
            <a:r>
              <a:rPr kumimoji="1" lang="zh-CN" altLang="en-US" sz="1400" b="1" dirty="0">
                <a:solidFill>
                  <a:srgbClr val="0000FF"/>
                </a:solidFill>
                <a:latin typeface="Arial" panose="020B0604020202020204" pitchFamily="34" charset="0"/>
                <a:ea typeface="微软雅黑" panose="020B0503020204020204" pitchFamily="34" charset="-122"/>
                <a:cs typeface="Arial" panose="020B0604020202020204" pitchFamily="34" charset="0"/>
              </a:rPr>
              <a:t> </a:t>
            </a:r>
            <a:r>
              <a:rPr lang="en-US" altLang="zh-CN" sz="1400" dirty="0">
                <a:solidFill>
                  <a:prstClr val="black"/>
                </a:solidFill>
                <a:ea typeface="微软雅黑" panose="020B0503020204020204" pitchFamily="34" charset="-122"/>
              </a:rPr>
              <a:t>data is transmitted via NR and LTE in single PLMN and is anchored at CN to improve throughput (see TR 22.841--use case 7/8 )</a:t>
            </a:r>
            <a:endParaRPr lang="zh-CN" altLang="en-US" sz="1400" dirty="0">
              <a:solidFill>
                <a:prstClr val="black"/>
              </a:solidFill>
              <a:ea typeface="微软雅黑" panose="020B0503020204020204" pitchFamily="34" charset="-122"/>
            </a:endParaRPr>
          </a:p>
          <a:p>
            <a:endParaRPr lang="en-US" altLang="zh-CN" sz="1400"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a:p>
            <a:r>
              <a:rPr lang="en-US" altLang="zh-CN" sz="1400" b="1" dirty="0">
                <a:solidFill>
                  <a:srgbClr val="C00000"/>
                </a:solidFill>
                <a:latin typeface="Arial" panose="020B0604020202020204" pitchFamily="34" charset="0"/>
                <a:ea typeface="微软雅黑" panose="020B0503020204020204" pitchFamily="34" charset="-122"/>
                <a:cs typeface="Arial" panose="020B0604020202020204" pitchFamily="34" charset="0"/>
              </a:rPr>
              <a:t>Considerations</a:t>
            </a:r>
            <a:endParaRPr lang="en-US" altLang="zh-CN" sz="1400" b="1" dirty="0">
              <a:solidFill>
                <a:srgbClr val="C00000"/>
              </a:solidFill>
              <a:highlight>
                <a:srgbClr val="FFFF00"/>
              </a:highlight>
              <a:latin typeface="Arial" panose="020B0604020202020204" pitchFamily="34" charset="0"/>
              <a:ea typeface="微软雅黑" panose="020B0503020204020204" pitchFamily="34" charset="-122"/>
              <a:cs typeface="Arial" panose="020B0604020202020204" pitchFamily="34" charset="0"/>
            </a:endParaRPr>
          </a:p>
          <a:p>
            <a:pPr marL="171450" lvl="1" indent="-171450">
              <a:buFont typeface="Arial" panose="020B0604020202020204" pitchFamily="34" charset="0"/>
              <a:buChar char="•"/>
            </a:pPr>
            <a:r>
              <a:rPr lang="en-US" altLang="zh-CN" sz="1400" dirty="0">
                <a:ea typeface="Microsoft YaHei" panose="020B0503020204020204" pitchFamily="34" charset="-122"/>
              </a:rPr>
              <a:t>Any potential impacts in NR+NR listed in P4 also exist in LTE + NR.</a:t>
            </a:r>
          </a:p>
          <a:p>
            <a:pPr marL="171450" lvl="1" indent="-171450">
              <a:buFont typeface="Arial" panose="020B0604020202020204" pitchFamily="34" charset="0"/>
              <a:buChar char="•"/>
            </a:pPr>
            <a:r>
              <a:rPr lang="en-US" altLang="zh-CN" sz="1400" dirty="0">
                <a:highlight>
                  <a:srgbClr val="FFFF00"/>
                </a:highlight>
                <a:ea typeface="Microsoft YaHei" panose="020B0503020204020204" pitchFamily="34" charset="-122"/>
              </a:rPr>
              <a:t>For traffic transmission over LTE+NR, </a:t>
            </a:r>
            <a:r>
              <a:rPr lang="en-US" altLang="zh-CN" sz="1400" dirty="0">
                <a:ea typeface="Microsoft YaHei" panose="020B0503020204020204" pitchFamily="34" charset="-122"/>
              </a:rPr>
              <a:t>DC has already supported it. </a:t>
            </a:r>
          </a:p>
          <a:p>
            <a:pPr marL="171450" lvl="1" indent="-171450">
              <a:buFont typeface="Arial" panose="020B0604020202020204" pitchFamily="34" charset="0"/>
              <a:buChar char="•"/>
            </a:pPr>
            <a:r>
              <a:rPr lang="en-US" altLang="zh-CN" sz="1400" dirty="0">
                <a:ea typeface="Microsoft YaHei" panose="020B0503020204020204" pitchFamily="34" charset="-122"/>
              </a:rPr>
              <a:t>Fo</a:t>
            </a:r>
            <a:r>
              <a:rPr lang="en-US" altLang="zh-CN" sz="1400" dirty="0">
                <a:highlight>
                  <a:srgbClr val="FFFF00"/>
                </a:highlight>
                <a:ea typeface="Microsoft YaHei" panose="020B0503020204020204" pitchFamily="34" charset="-122"/>
              </a:rPr>
              <a:t>r traffic switching between LTE and NR, </a:t>
            </a:r>
            <a:r>
              <a:rPr lang="en-US" altLang="zh-CN" sz="1400" dirty="0">
                <a:ea typeface="Microsoft YaHei" panose="020B0503020204020204" pitchFamily="34" charset="-122"/>
              </a:rPr>
              <a:t>currently dual-registration mode specified in TS 23.501 clause 5.17.2.3 can support UE to transfer the PDU session from 5GC to EPC or transfer the PDN connection from EPC to 5GC</a:t>
            </a:r>
          </a:p>
          <a:p>
            <a:pPr marL="171450" lvl="1" indent="-171450" eaLnBrk="0" hangingPunct="0">
              <a:buFont typeface="Arial" panose="020B0604020202020204" pitchFamily="34" charset="0"/>
              <a:buChar char="•"/>
            </a:pPr>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a:p>
            <a:pPr marL="0" lvl="1" eaLnBrk="0" hangingPunct="0"/>
            <a:r>
              <a:rPr lang="en-US" altLang="zh-CN" sz="1400" b="1" dirty="0">
                <a:solidFill>
                  <a:srgbClr val="00B050"/>
                </a:solidFill>
                <a:ea typeface="Microsoft YaHei" panose="020B0503020204020204" pitchFamily="34" charset="-122"/>
              </a:rPr>
              <a:t>Conclusion: </a:t>
            </a:r>
            <a:r>
              <a:rPr lang="en-US" altLang="zh-CN" sz="1400" dirty="0">
                <a:ea typeface="Microsoft YaHei" panose="020B0503020204020204" pitchFamily="34" charset="-122"/>
              </a:rPr>
              <a:t>existing solution can meet the service requirements of transmitting the data via NR and LTE in single PLMN to improve throughput. Therefore, we do not see the need to studying such scenario. </a:t>
            </a:r>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26209302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Analysis on Use Cases in SA1</a:t>
            </a:r>
          </a:p>
        </p:txBody>
      </p:sp>
      <p:sp>
        <p:nvSpPr>
          <p:cNvPr id="31" name="文本框 30">
            <a:extLst>
              <a:ext uri="{FF2B5EF4-FFF2-40B4-BE49-F238E27FC236}">
                <a16:creationId xmlns:a16="http://schemas.microsoft.com/office/drawing/2014/main" id="{EAFCDE9B-8E02-435B-B97D-B22FED5FB15C}"/>
              </a:ext>
            </a:extLst>
          </p:cNvPr>
          <p:cNvSpPr txBox="1"/>
          <p:nvPr/>
        </p:nvSpPr>
        <p:spPr>
          <a:xfrm>
            <a:off x="3489158" y="1795560"/>
            <a:ext cx="8513452" cy="4657685"/>
          </a:xfrm>
          <a:prstGeom prst="rect">
            <a:avLst/>
          </a:prstGeom>
          <a:noFill/>
        </p:spPr>
        <p:txBody>
          <a:bodyPr wrap="square" rtlCol="0">
            <a:spAutoFit/>
          </a:bodyPr>
          <a:lstStyle/>
          <a:p>
            <a:r>
              <a:rPr kumimoji="1" lang="en-US" altLang="zh-CN" sz="1400" b="1" dirty="0">
                <a:solidFill>
                  <a:srgbClr val="0000FF"/>
                </a:solidFill>
                <a:ea typeface="微软雅黑" panose="020B0503020204020204" pitchFamily="34" charset="-122"/>
              </a:rPr>
              <a:t>Scenario 1:</a:t>
            </a:r>
            <a:r>
              <a:rPr kumimoji="1" lang="zh-CN" altLang="en-US" sz="1400" b="1" dirty="0">
                <a:solidFill>
                  <a:srgbClr val="0000FF"/>
                </a:solidFill>
                <a:ea typeface="微软雅黑" panose="020B0503020204020204" pitchFamily="34" charset="-122"/>
              </a:rPr>
              <a:t> </a:t>
            </a:r>
            <a:r>
              <a:rPr lang="en-US" altLang="zh-CN" sz="1400" dirty="0">
                <a:solidFill>
                  <a:prstClr val="black"/>
                </a:solidFill>
                <a:ea typeface="微软雅黑" panose="020B0503020204020204" pitchFamily="34" charset="-122"/>
              </a:rPr>
              <a:t>data is transmitted via NR and satellite to improve QoS (e.g. more throughput, less PER) or to achieve service continuity when NR coverage is weak. (see TR 22.841--use case 4/5/6] )</a:t>
            </a:r>
          </a:p>
          <a:p>
            <a:r>
              <a:rPr kumimoji="1" lang="en-US" altLang="zh-CN" sz="1400" b="1" dirty="0">
                <a:solidFill>
                  <a:srgbClr val="0000FF"/>
                </a:solidFill>
                <a:ea typeface="微软雅黑" panose="020B0503020204020204" pitchFamily="34" charset="-122"/>
              </a:rPr>
              <a:t>Scenario 2:</a:t>
            </a:r>
            <a:r>
              <a:rPr kumimoji="1" lang="zh-CN" altLang="en-US" sz="1400" b="1" dirty="0">
                <a:solidFill>
                  <a:srgbClr val="0000FF"/>
                </a:solidFill>
                <a:ea typeface="微软雅黑" panose="020B0503020204020204" pitchFamily="34" charset="-122"/>
              </a:rPr>
              <a:t> </a:t>
            </a:r>
            <a:r>
              <a:rPr lang="en-US" altLang="zh-CN" sz="1400" dirty="0">
                <a:solidFill>
                  <a:prstClr val="black"/>
                </a:solidFill>
                <a:ea typeface="微软雅黑" panose="020B0503020204020204" pitchFamily="34" charset="-122"/>
              </a:rPr>
              <a:t>split different services (e.g. latency tolerant or sensitive) in to different type of NR satellite e.g. LEO or GEO (see TR 22.841--use case 1] )</a:t>
            </a:r>
          </a:p>
          <a:p>
            <a:endParaRPr lang="en-US" altLang="zh-CN" sz="1400"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a:p>
            <a:r>
              <a:rPr lang="en-US" altLang="zh-CN" sz="1400" b="1" dirty="0">
                <a:solidFill>
                  <a:srgbClr val="C00000"/>
                </a:solidFill>
                <a:ea typeface="微软雅黑" panose="020B0503020204020204" pitchFamily="34" charset="-122"/>
              </a:rPr>
              <a:t>Considerations:</a:t>
            </a:r>
            <a:endParaRPr lang="zh-CN" altLang="en-US" sz="1400" dirty="0">
              <a:ea typeface="微软雅黑" panose="020B0503020204020204" pitchFamily="34" charset="-122"/>
            </a:endParaRPr>
          </a:p>
          <a:p>
            <a:pPr marL="285750" lvl="1" indent="-285750">
              <a:spcBef>
                <a:spcPts val="450"/>
              </a:spcBef>
              <a:buFont typeface="Arial" panose="020B0604020202020204" pitchFamily="34" charset="0"/>
              <a:buChar char="•"/>
            </a:pPr>
            <a:r>
              <a:rPr lang="en-US" altLang="zh-CN" sz="1400" dirty="0">
                <a:solidFill>
                  <a:prstClr val="black"/>
                </a:solidFill>
                <a:ea typeface="微软雅黑" panose="020B0503020204020204" pitchFamily="34" charset="-122"/>
              </a:rPr>
              <a:t>Significant latency difference over TN and NTN or different types of NTN (~30ms for LEO and 280ms for GEO), which degrade the performance for packet splitting/aggregation because the latency will be dominated by the NTN leg. Additional cost for packet reordering is needed. </a:t>
            </a:r>
          </a:p>
          <a:p>
            <a:pPr marL="285750" lvl="1" indent="-285750">
              <a:spcBef>
                <a:spcPts val="450"/>
              </a:spcBef>
              <a:buFont typeface="Arial" panose="020B0604020202020204" pitchFamily="34" charset="0"/>
              <a:buChar char="•"/>
            </a:pPr>
            <a:r>
              <a:rPr lang="en-US" altLang="zh-CN" sz="1400" dirty="0">
                <a:solidFill>
                  <a:prstClr val="black"/>
                </a:solidFill>
                <a:ea typeface="微软雅黑" panose="020B0503020204020204" pitchFamily="34" charset="-122"/>
              </a:rPr>
              <a:t>NTN may not support the same QoS flow over NR (e.g. 5QI=10 is used for NTN), which is not aligned with the principle of access agnostic for QoS support in ATSSS.</a:t>
            </a:r>
            <a:endParaRPr lang="zh-CN" altLang="en-US" sz="1400" dirty="0">
              <a:solidFill>
                <a:prstClr val="black"/>
              </a:solidFill>
              <a:ea typeface="微软雅黑" panose="020B0503020204020204" pitchFamily="34" charset="-122"/>
            </a:endParaRPr>
          </a:p>
          <a:p>
            <a:pPr marL="285750" lvl="1" indent="-285750">
              <a:spcBef>
                <a:spcPts val="450"/>
              </a:spcBef>
              <a:buFont typeface="Arial" panose="020B0604020202020204" pitchFamily="34" charset="0"/>
              <a:buChar char="•"/>
            </a:pPr>
            <a:r>
              <a:rPr lang="en-US" altLang="zh-CN" sz="1400" dirty="0">
                <a:solidFill>
                  <a:prstClr val="black"/>
                </a:solidFill>
                <a:ea typeface="微软雅黑" panose="020B0503020204020204" pitchFamily="34" charset="-122"/>
              </a:rPr>
              <a:t>High latency communication </a:t>
            </a:r>
            <a:r>
              <a:rPr lang="en-US" altLang="zh-CN" sz="1400" dirty="0">
                <a:solidFill>
                  <a:srgbClr val="FF0000"/>
                </a:solidFill>
                <a:ea typeface="微软雅黑" panose="020B0503020204020204" pitchFamily="34" charset="-122"/>
              </a:rPr>
              <a:t>happens </a:t>
            </a:r>
            <a:r>
              <a:rPr lang="en-US" altLang="zh-CN" sz="1400" dirty="0">
                <a:solidFill>
                  <a:prstClr val="black"/>
                </a:solidFill>
                <a:ea typeface="微软雅黑" panose="020B0503020204020204" pitchFamily="34" charset="-122"/>
              </a:rPr>
              <a:t>due to discontinuous coverage </a:t>
            </a:r>
            <a:r>
              <a:rPr lang="en-US" altLang="zh-CN" sz="1400" dirty="0">
                <a:solidFill>
                  <a:srgbClr val="FF0000"/>
                </a:solidFill>
                <a:ea typeface="微软雅黑" panose="020B0503020204020204" pitchFamily="34" charset="-122"/>
              </a:rPr>
              <a:t>of NTN </a:t>
            </a:r>
            <a:r>
              <a:rPr lang="en-US" altLang="zh-CN" sz="1400" dirty="0">
                <a:solidFill>
                  <a:prstClr val="black"/>
                </a:solidFill>
                <a:ea typeface="微软雅黑" panose="020B0503020204020204" pitchFamily="34" charset="-122"/>
              </a:rPr>
              <a:t>and the UE is not reachable. Therefore, considering the high cost</a:t>
            </a:r>
            <a:r>
              <a:rPr lang="en-US" altLang="zh-CN" sz="1400" dirty="0">
                <a:solidFill>
                  <a:srgbClr val="FF0000"/>
                </a:solidFill>
                <a:ea typeface="微软雅黑" panose="020B0503020204020204" pitchFamily="34" charset="-122"/>
              </a:rPr>
              <a:t>, high latency and low throughput </a:t>
            </a:r>
            <a:r>
              <a:rPr lang="en-US" altLang="zh-CN" sz="1400" dirty="0">
                <a:solidFill>
                  <a:prstClr val="black"/>
                </a:solidFill>
                <a:ea typeface="微软雅黑" panose="020B0503020204020204" pitchFamily="34" charset="-122"/>
              </a:rPr>
              <a:t>over NTN, when the TN is available, we do not see the need to transmit the traffic over NTN access.</a:t>
            </a:r>
          </a:p>
          <a:p>
            <a:pPr marL="285750" lvl="1" indent="-285750">
              <a:spcBef>
                <a:spcPts val="450"/>
              </a:spcBef>
              <a:buFont typeface="Arial" panose="020B0604020202020204" pitchFamily="34" charset="0"/>
              <a:buChar char="•"/>
            </a:pPr>
            <a:r>
              <a:rPr lang="en-US" altLang="zh-CN" sz="1400" dirty="0">
                <a:solidFill>
                  <a:prstClr val="black"/>
                </a:solidFill>
                <a:ea typeface="微软雅黑" panose="020B0503020204020204" pitchFamily="34" charset="-122"/>
              </a:rPr>
              <a:t>For NTN+NTN, apart from having impacts on RM, CM and SM which are the common issues for UE registering to 5GC via two 3GPP access networks, we also need to consider the features in different types of NTN (e.g. discontinuous coverage or the potential features studied in SAT topic)</a:t>
            </a:r>
            <a:endParaRPr lang="en-US" altLang="zh-CN" sz="1400" dirty="0">
              <a:ea typeface="Microsoft YaHei" panose="020B0503020204020204" pitchFamily="34" charset="-122"/>
            </a:endParaRPr>
          </a:p>
          <a:p>
            <a:pPr marL="0" lvl="1" eaLnBrk="0" hangingPunct="0"/>
            <a:endParaRPr lang="en-US" altLang="zh-CN" sz="1400" b="1" dirty="0">
              <a:solidFill>
                <a:srgbClr val="00B050"/>
              </a:solidFill>
              <a:ea typeface="Microsoft YaHei" panose="020B0503020204020204" pitchFamily="34" charset="-122"/>
            </a:endParaRPr>
          </a:p>
          <a:p>
            <a:pPr marL="0" lvl="1" eaLnBrk="0" hangingPunct="0"/>
            <a:r>
              <a:rPr lang="en-US" altLang="zh-CN" sz="1400" b="1" dirty="0">
                <a:solidFill>
                  <a:srgbClr val="00B050"/>
                </a:solidFill>
                <a:ea typeface="Microsoft YaHei" panose="020B0503020204020204" pitchFamily="34" charset="-122"/>
              </a:rPr>
              <a:t>Conclusion: </a:t>
            </a:r>
            <a:r>
              <a:rPr lang="en-US" altLang="zh-CN" sz="1400" dirty="0">
                <a:ea typeface="Microsoft YaHei" panose="020B0503020204020204" pitchFamily="34" charset="-122"/>
              </a:rPr>
              <a:t>The motivation to perform traffic aggregation, splitting and steering over dual NTN or TN+NTN is not clear. At present, we do not see the need to studying such scenario. </a:t>
            </a:r>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p:txBody>
      </p:sp>
      <p:sp>
        <p:nvSpPr>
          <p:cNvPr id="16" name="文本框 15">
            <a:extLst>
              <a:ext uri="{FF2B5EF4-FFF2-40B4-BE49-F238E27FC236}">
                <a16:creationId xmlns:a16="http://schemas.microsoft.com/office/drawing/2014/main" id="{8B1AE3C3-BB44-4C5A-9A6C-A412DE9B30C7}"/>
              </a:ext>
            </a:extLst>
          </p:cNvPr>
          <p:cNvSpPr txBox="1"/>
          <p:nvPr/>
        </p:nvSpPr>
        <p:spPr>
          <a:xfrm>
            <a:off x="428679" y="2196868"/>
            <a:ext cx="2865120" cy="307777"/>
          </a:xfrm>
          <a:prstGeom prst="rect">
            <a:avLst/>
          </a:prstGeom>
          <a:solidFill>
            <a:srgbClr val="B7DBFB"/>
          </a:solidFill>
        </p:spPr>
        <p:txBody>
          <a:bodyPr wrap="square" rtlCol="0">
            <a:spAutoFit/>
          </a:bodyPr>
          <a:lstStyle/>
          <a:p>
            <a:pPr algn="ctr" fontAlgn="auto">
              <a:spcBef>
                <a:spcPts val="600"/>
              </a:spcBef>
              <a:spcAft>
                <a:spcPts val="0"/>
              </a:spcAft>
              <a:buClr>
                <a:prstClr val="white">
                  <a:lumMod val="50000"/>
                </a:prstClr>
              </a:buClr>
              <a:buSzPct val="80000"/>
            </a:pPr>
            <a:r>
              <a:rPr lang="en-US" altLang="zh-CN" sz="1400" b="1" dirty="0">
                <a:latin typeface="Arial" pitchFamily="34" charset="0"/>
                <a:ea typeface="华文细黑" pitchFamily="2" charset="-122"/>
                <a:cs typeface="Arial" pitchFamily="34" charset="0"/>
              </a:rPr>
              <a:t>TN + NTN</a:t>
            </a:r>
            <a:endParaRPr lang="zh-CN" altLang="en-US" sz="1400" b="1" dirty="0">
              <a:latin typeface="Arial" pitchFamily="34" charset="0"/>
              <a:ea typeface="华文细黑" pitchFamily="2" charset="-122"/>
              <a:cs typeface="Arial" pitchFamily="34" charset="0"/>
            </a:endParaRPr>
          </a:p>
        </p:txBody>
      </p:sp>
      <p:pic>
        <p:nvPicPr>
          <p:cNvPr id="18" name="图片 17">
            <a:extLst>
              <a:ext uri="{FF2B5EF4-FFF2-40B4-BE49-F238E27FC236}">
                <a16:creationId xmlns:a16="http://schemas.microsoft.com/office/drawing/2014/main" id="{C19840DE-4215-4924-BCA5-0E42CAE6F4E8}"/>
              </a:ext>
            </a:extLst>
          </p:cNvPr>
          <p:cNvPicPr>
            <a:picLocks noChangeAspect="1"/>
          </p:cNvPicPr>
          <p:nvPr/>
        </p:nvPicPr>
        <p:blipFill>
          <a:blip r:embed="rId2"/>
          <a:stretch>
            <a:fillRect/>
          </a:stretch>
        </p:blipFill>
        <p:spPr>
          <a:xfrm>
            <a:off x="357733" y="2534049"/>
            <a:ext cx="3004848" cy="1048671"/>
          </a:xfrm>
          <a:prstGeom prst="rect">
            <a:avLst/>
          </a:prstGeom>
        </p:spPr>
      </p:pic>
      <p:pic>
        <p:nvPicPr>
          <p:cNvPr id="19" name="图片 18">
            <a:extLst>
              <a:ext uri="{FF2B5EF4-FFF2-40B4-BE49-F238E27FC236}">
                <a16:creationId xmlns:a16="http://schemas.microsoft.com/office/drawing/2014/main" id="{983CFAAA-DD71-4DD0-9FE9-7B1775769F00}"/>
              </a:ext>
            </a:extLst>
          </p:cNvPr>
          <p:cNvPicPr>
            <a:picLocks noChangeAspect="1"/>
          </p:cNvPicPr>
          <p:nvPr/>
        </p:nvPicPr>
        <p:blipFill>
          <a:blip r:embed="rId3"/>
          <a:stretch>
            <a:fillRect/>
          </a:stretch>
        </p:blipFill>
        <p:spPr>
          <a:xfrm>
            <a:off x="347056" y="4340632"/>
            <a:ext cx="3067997" cy="1129822"/>
          </a:xfrm>
          <a:prstGeom prst="rect">
            <a:avLst/>
          </a:prstGeom>
        </p:spPr>
      </p:pic>
      <p:sp>
        <p:nvSpPr>
          <p:cNvPr id="32" name="文本框 31">
            <a:extLst>
              <a:ext uri="{FF2B5EF4-FFF2-40B4-BE49-F238E27FC236}">
                <a16:creationId xmlns:a16="http://schemas.microsoft.com/office/drawing/2014/main" id="{7D451D06-25CE-4BA2-8944-5E0C32AF484F}"/>
              </a:ext>
            </a:extLst>
          </p:cNvPr>
          <p:cNvSpPr txBox="1"/>
          <p:nvPr/>
        </p:nvSpPr>
        <p:spPr>
          <a:xfrm>
            <a:off x="428679" y="4025330"/>
            <a:ext cx="2865120" cy="307777"/>
          </a:xfrm>
          <a:prstGeom prst="rect">
            <a:avLst/>
          </a:prstGeom>
          <a:solidFill>
            <a:srgbClr val="B7DBFB"/>
          </a:solidFill>
        </p:spPr>
        <p:txBody>
          <a:bodyPr wrap="square" rtlCol="0">
            <a:spAutoFit/>
          </a:bodyPr>
          <a:lstStyle/>
          <a:p>
            <a:pPr algn="ctr" fontAlgn="auto">
              <a:spcBef>
                <a:spcPts val="600"/>
              </a:spcBef>
              <a:spcAft>
                <a:spcPts val="0"/>
              </a:spcAft>
              <a:buClr>
                <a:prstClr val="white">
                  <a:lumMod val="50000"/>
                </a:prstClr>
              </a:buClr>
              <a:buSzPct val="80000"/>
            </a:pPr>
            <a:r>
              <a:rPr lang="en-US" altLang="zh-CN" sz="1400" b="1" dirty="0">
                <a:latin typeface="Arial" pitchFamily="34" charset="0"/>
                <a:ea typeface="华文细黑" pitchFamily="2" charset="-122"/>
                <a:cs typeface="Arial" pitchFamily="34" charset="0"/>
              </a:rPr>
              <a:t>NTN + NTN</a:t>
            </a:r>
            <a:endParaRPr lang="zh-CN" altLang="en-US" sz="1400" b="1" dirty="0">
              <a:latin typeface="Arial" pitchFamily="34" charset="0"/>
              <a:ea typeface="华文细黑" pitchFamily="2" charset="-122"/>
              <a:cs typeface="Arial" pitchFamily="34" charset="0"/>
            </a:endParaRPr>
          </a:p>
        </p:txBody>
      </p:sp>
    </p:spTree>
    <p:extLst>
      <p:ext uri="{BB962C8B-B14F-4D97-AF65-F5344CB8AC3E}">
        <p14:creationId xmlns:p14="http://schemas.microsoft.com/office/powerpoint/2010/main" val="339313774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Analysis on Use Cases in SA1</a:t>
            </a:r>
          </a:p>
        </p:txBody>
      </p:sp>
      <p:sp>
        <p:nvSpPr>
          <p:cNvPr id="31" name="文本框 30">
            <a:extLst>
              <a:ext uri="{FF2B5EF4-FFF2-40B4-BE49-F238E27FC236}">
                <a16:creationId xmlns:a16="http://schemas.microsoft.com/office/drawing/2014/main" id="{EAFCDE9B-8E02-435B-B97D-B22FED5FB15C}"/>
              </a:ext>
            </a:extLst>
          </p:cNvPr>
          <p:cNvSpPr txBox="1"/>
          <p:nvPr/>
        </p:nvSpPr>
        <p:spPr>
          <a:xfrm>
            <a:off x="3595457" y="1795560"/>
            <a:ext cx="8487052" cy="4401205"/>
          </a:xfrm>
          <a:prstGeom prst="rect">
            <a:avLst/>
          </a:prstGeom>
          <a:noFill/>
        </p:spPr>
        <p:txBody>
          <a:bodyPr wrap="square" rtlCol="0">
            <a:spAutoFit/>
          </a:bodyPr>
          <a:lstStyle/>
          <a:p>
            <a:r>
              <a:rPr kumimoji="1" lang="en-US" altLang="zh-CN" sz="1400" b="1" dirty="0">
                <a:solidFill>
                  <a:srgbClr val="0000FF"/>
                </a:solidFill>
                <a:ea typeface="微软雅黑" panose="020B0503020204020204" pitchFamily="34" charset="-122"/>
              </a:rPr>
              <a:t>Scenario</a:t>
            </a:r>
            <a:r>
              <a:rPr kumimoji="1" lang="zh-CN" altLang="en-US" sz="1400" b="1" dirty="0">
                <a:solidFill>
                  <a:srgbClr val="0000FF"/>
                </a:solidFill>
                <a:ea typeface="微软雅黑" panose="020B0503020204020204" pitchFamily="34" charset="-122"/>
              </a:rPr>
              <a:t> </a:t>
            </a:r>
            <a:r>
              <a:rPr kumimoji="1" lang="en-US" altLang="zh-CN" sz="1400" b="1" dirty="0">
                <a:solidFill>
                  <a:srgbClr val="0000FF"/>
                </a:solidFill>
                <a:ea typeface="微软雅黑" panose="020B0503020204020204" pitchFamily="34" charset="-122"/>
              </a:rPr>
              <a:t>1:</a:t>
            </a:r>
            <a:r>
              <a:rPr kumimoji="1" lang="zh-CN" altLang="en-US" sz="1400" b="1" dirty="0">
                <a:solidFill>
                  <a:srgbClr val="0000FF"/>
                </a:solidFill>
                <a:ea typeface="微软雅黑" panose="020B0503020204020204" pitchFamily="34" charset="-122"/>
              </a:rPr>
              <a:t> </a:t>
            </a:r>
            <a:r>
              <a:rPr lang="en-US" altLang="zh-CN" sz="1400" dirty="0">
                <a:solidFill>
                  <a:prstClr val="black"/>
                </a:solidFill>
                <a:ea typeface="微软雅黑" panose="020B0503020204020204" pitchFamily="34" charset="-122"/>
              </a:rPr>
              <a:t>in roaming case, data is transmitted via two NR in two VPLMNs to improve throughput (see TR 22.841--use case 3)</a:t>
            </a:r>
          </a:p>
          <a:p>
            <a:r>
              <a:rPr kumimoji="1" lang="en-US" altLang="zh-CN" sz="1400" b="1" dirty="0">
                <a:solidFill>
                  <a:srgbClr val="0000FF"/>
                </a:solidFill>
                <a:ea typeface="微软雅黑" panose="020B0503020204020204" pitchFamily="34" charset="-122"/>
              </a:rPr>
              <a:t>Scenario</a:t>
            </a:r>
            <a:r>
              <a:rPr kumimoji="1" lang="zh-CN" altLang="en-US" sz="1400" b="1" dirty="0">
                <a:solidFill>
                  <a:srgbClr val="0000FF"/>
                </a:solidFill>
                <a:ea typeface="微软雅黑" panose="020B0503020204020204" pitchFamily="34" charset="-122"/>
              </a:rPr>
              <a:t> </a:t>
            </a:r>
            <a:r>
              <a:rPr kumimoji="1" lang="en-US" altLang="zh-CN" sz="1400" b="1" dirty="0">
                <a:solidFill>
                  <a:srgbClr val="0000FF"/>
                </a:solidFill>
                <a:ea typeface="微软雅黑" panose="020B0503020204020204" pitchFamily="34" charset="-122"/>
              </a:rPr>
              <a:t>2:</a:t>
            </a:r>
            <a:r>
              <a:rPr kumimoji="1" lang="zh-CN" altLang="en-US" sz="1400" b="1" dirty="0">
                <a:solidFill>
                  <a:srgbClr val="0000FF"/>
                </a:solidFill>
                <a:ea typeface="微软雅黑" panose="020B0503020204020204" pitchFamily="34" charset="-122"/>
              </a:rPr>
              <a:t> </a:t>
            </a:r>
            <a:r>
              <a:rPr lang="en-US" altLang="zh-CN" sz="1400" dirty="0">
                <a:solidFill>
                  <a:prstClr val="black"/>
                </a:solidFill>
                <a:ea typeface="微软雅黑" panose="020B0503020204020204" pitchFamily="34" charset="-122"/>
              </a:rPr>
              <a:t>data is transmitted via NR in VPLMN and NR in HPLMN to improve throughput (see TR 22.841--use case 2/3/11)</a:t>
            </a:r>
          </a:p>
          <a:p>
            <a:endParaRPr lang="en-US" altLang="zh-CN" sz="1400"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a:p>
            <a:r>
              <a:rPr lang="en-US" altLang="zh-CN" sz="1400" b="1" dirty="0">
                <a:solidFill>
                  <a:srgbClr val="C00000"/>
                </a:solidFill>
                <a:ea typeface="微软雅黑" panose="020B0503020204020204" pitchFamily="34" charset="-122"/>
              </a:rPr>
              <a:t>Considerations:</a:t>
            </a:r>
          </a:p>
          <a:p>
            <a:pPr marL="285750" indent="-285750">
              <a:buFont typeface="Arial" panose="020B0604020202020204" pitchFamily="34" charset="0"/>
              <a:buChar char="•"/>
            </a:pPr>
            <a:r>
              <a:rPr lang="en-US" altLang="zh-CN" sz="1400" dirty="0">
                <a:solidFill>
                  <a:prstClr val="black"/>
                </a:solidFill>
                <a:ea typeface="微软雅黑" panose="020B0503020204020204" pitchFamily="34" charset="-122"/>
              </a:rPr>
              <a:t>Commercial value is not clear: when UE is in a single PLMN coverage, why it should select another PLMN for service transmission? </a:t>
            </a:r>
          </a:p>
          <a:p>
            <a:pPr marL="285750" indent="-285750">
              <a:buFont typeface="Arial" panose="020B0604020202020204" pitchFamily="34" charset="0"/>
              <a:buChar char="•"/>
            </a:pPr>
            <a:r>
              <a:rPr lang="en-US" altLang="zh-CN" sz="1400" dirty="0">
                <a:solidFill>
                  <a:prstClr val="black"/>
                </a:solidFill>
                <a:ea typeface="微软雅黑" panose="020B0503020204020204" pitchFamily="34" charset="-122"/>
              </a:rPr>
              <a:t>Impacts on UE network selection and cell selection when considering the slices. </a:t>
            </a:r>
          </a:p>
          <a:p>
            <a:pPr marL="285750" indent="-285750">
              <a:buFont typeface="Arial" panose="020B0604020202020204" pitchFamily="34" charset="0"/>
              <a:buChar char="•"/>
            </a:pPr>
            <a:r>
              <a:rPr lang="en-US" altLang="zh-CN" sz="1400" dirty="0">
                <a:solidFill>
                  <a:prstClr val="black"/>
                </a:solidFill>
                <a:ea typeface="微软雅黑" panose="020B0503020204020204" pitchFamily="34" charset="-122"/>
              </a:rPr>
              <a:t>Impacts on RM and CM. UE shall maintain two NAS state over the 3GPP accesses because two AMF will be involved in multiple PLMNs case.</a:t>
            </a:r>
          </a:p>
          <a:p>
            <a:pPr marL="285750" indent="-285750">
              <a:buFont typeface="Arial" panose="020B0604020202020204" pitchFamily="34" charset="0"/>
              <a:buChar char="•"/>
            </a:pPr>
            <a:r>
              <a:rPr lang="en-US" altLang="zh-CN" sz="1400" dirty="0">
                <a:solidFill>
                  <a:prstClr val="black"/>
                </a:solidFill>
                <a:ea typeface="微软雅黑" panose="020B0503020204020204" pitchFamily="34" charset="-122"/>
              </a:rPr>
              <a:t>Why not just use the DC/CA in the single VPLMN in roaming or the HPLMN in non-roaming? DC/CA in a single PLMN can still meet the requirement of transmitting traffic over two radio. What is the value of studying a such complicated solution which may not have better performance than DC/CA since there is no RAN coordination for UE </a:t>
            </a:r>
            <a:r>
              <a:rPr lang="en-US" altLang="zh-CN" sz="1400" dirty="0">
                <a:solidFill>
                  <a:srgbClr val="FF0000"/>
                </a:solidFill>
                <a:ea typeface="微软雅黑" panose="020B0503020204020204" pitchFamily="34" charset="-122"/>
              </a:rPr>
              <a:t>radio </a:t>
            </a:r>
            <a:r>
              <a:rPr lang="en-US" altLang="zh-CN" sz="1400" dirty="0">
                <a:solidFill>
                  <a:prstClr val="black"/>
                </a:solidFill>
                <a:ea typeface="微软雅黑" panose="020B0503020204020204" pitchFamily="34" charset="-122"/>
              </a:rPr>
              <a:t>capability sharing or radio resource allocation.</a:t>
            </a:r>
          </a:p>
          <a:p>
            <a:pPr marL="285750" indent="-285750">
              <a:buFont typeface="Arial" panose="020B0604020202020204" pitchFamily="34" charset="0"/>
              <a:buChar char="•"/>
            </a:pPr>
            <a:r>
              <a:rPr lang="en-US" altLang="zh-CN" sz="1400" dirty="0">
                <a:solidFill>
                  <a:prstClr val="black"/>
                </a:solidFill>
                <a:ea typeface="微软雅黑" panose="020B0503020204020204" pitchFamily="34" charset="-122"/>
              </a:rPr>
              <a:t>If multiple PLMNs are needed, why not using MUSIM, which </a:t>
            </a:r>
            <a:r>
              <a:rPr lang="en-US" altLang="zh-CN" sz="1400" dirty="0">
                <a:solidFill>
                  <a:prstClr val="black"/>
                </a:solidFill>
                <a:latin typeface="Arial" panose="020B0604020202020204" pitchFamily="34" charset="0"/>
                <a:ea typeface="微软雅黑" panose="020B0503020204020204" pitchFamily="34" charset="-122"/>
                <a:cs typeface="Arial" panose="020B0604020202020204" pitchFamily="34" charset="0"/>
              </a:rPr>
              <a:t>enable UE to connect with two access networks belonging to two PLMNs, achieving the service requirements as indicated by the Use Case.</a:t>
            </a:r>
          </a:p>
          <a:p>
            <a:pPr marL="285750" indent="-285750">
              <a:buFont typeface="Arial" panose="020B0604020202020204" pitchFamily="34" charset="0"/>
              <a:buChar char="•"/>
            </a:pPr>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a:p>
            <a:pPr marL="0" lvl="1" eaLnBrk="0" hangingPunct="0"/>
            <a:r>
              <a:rPr lang="en-US" altLang="zh-CN" sz="1400" b="1" dirty="0">
                <a:solidFill>
                  <a:srgbClr val="00B050"/>
                </a:solidFill>
                <a:ea typeface="Microsoft YaHei" panose="020B0503020204020204" pitchFamily="34" charset="-122"/>
              </a:rPr>
              <a:t>Conclusion: </a:t>
            </a:r>
            <a:r>
              <a:rPr lang="en-US" altLang="zh-CN" sz="1400" dirty="0">
                <a:ea typeface="Microsoft YaHei" panose="020B0503020204020204" pitchFamily="34" charset="-122"/>
              </a:rPr>
              <a:t>At present, since DC/CA or MUSIM can meet the service requirement, we do not see the need to study such scenario where there are significant impacts on the whole 5G system. </a:t>
            </a:r>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p:txBody>
      </p:sp>
      <p:sp>
        <p:nvSpPr>
          <p:cNvPr id="8" name="文本框 7">
            <a:extLst>
              <a:ext uri="{FF2B5EF4-FFF2-40B4-BE49-F238E27FC236}">
                <a16:creationId xmlns:a16="http://schemas.microsoft.com/office/drawing/2014/main" id="{3255ADE2-C3A1-40A3-82EA-A6B1D0D3C5CA}"/>
              </a:ext>
            </a:extLst>
          </p:cNvPr>
          <p:cNvSpPr txBox="1"/>
          <p:nvPr/>
        </p:nvSpPr>
        <p:spPr>
          <a:xfrm>
            <a:off x="696093" y="1795560"/>
            <a:ext cx="2574305" cy="307777"/>
          </a:xfrm>
          <a:prstGeom prst="rect">
            <a:avLst/>
          </a:prstGeom>
          <a:solidFill>
            <a:srgbClr val="B7DBFB"/>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
                <a:prstClr val="white">
                  <a:lumMod val="50000"/>
                </a:prstClr>
              </a:buClr>
              <a:buSzPct val="80000"/>
              <a:buFont typeface="Wingdings" pitchFamily="2" charset="2"/>
              <a:buNone/>
              <a:tabLst/>
              <a:defRPr/>
            </a:pPr>
            <a:r>
              <a:rPr kumimoji="0" lang="en-US" altLang="zh-CN" sz="1400" b="1" i="0" u="none" strike="noStrike" kern="0" cap="none" spc="0" normalizeH="0" baseline="0" noProof="0" dirty="0">
                <a:ln>
                  <a:noFill/>
                </a:ln>
                <a:solidFill>
                  <a:prstClr val="black"/>
                </a:solidFill>
                <a:effectLst/>
                <a:uLnTx/>
                <a:uFillTx/>
                <a:latin typeface="Arial" pitchFamily="34" charset="0"/>
                <a:ea typeface="华文细黑" pitchFamily="2" charset="-122"/>
                <a:cs typeface="Arial" pitchFamily="34" charset="0"/>
              </a:rPr>
              <a:t>VPLMN + VPLMN</a:t>
            </a:r>
            <a:endParaRPr kumimoji="0" lang="zh-CN" altLang="en-US" sz="1400" b="1" i="0" u="none" strike="noStrike" kern="0" cap="none" spc="0" normalizeH="0" baseline="0" noProof="0" dirty="0">
              <a:ln>
                <a:noFill/>
              </a:ln>
              <a:solidFill>
                <a:prstClr val="black"/>
              </a:solidFill>
              <a:effectLst/>
              <a:uLnTx/>
              <a:uFillTx/>
              <a:latin typeface="Arial" pitchFamily="34" charset="0"/>
              <a:ea typeface="华文细黑" pitchFamily="2" charset="-122"/>
              <a:cs typeface="Arial" pitchFamily="34" charset="0"/>
            </a:endParaRPr>
          </a:p>
        </p:txBody>
      </p:sp>
      <p:sp>
        <p:nvSpPr>
          <p:cNvPr id="9" name="文本框 8">
            <a:extLst>
              <a:ext uri="{FF2B5EF4-FFF2-40B4-BE49-F238E27FC236}">
                <a16:creationId xmlns:a16="http://schemas.microsoft.com/office/drawing/2014/main" id="{F8723800-C06D-4A41-A4D6-9FD59C9BCED0}"/>
              </a:ext>
            </a:extLst>
          </p:cNvPr>
          <p:cNvSpPr txBox="1"/>
          <p:nvPr/>
        </p:nvSpPr>
        <p:spPr>
          <a:xfrm>
            <a:off x="684618" y="4045211"/>
            <a:ext cx="2585780" cy="307777"/>
          </a:xfrm>
          <a:prstGeom prst="rect">
            <a:avLst/>
          </a:prstGeom>
          <a:solidFill>
            <a:srgbClr val="B7DBFB"/>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
                <a:prstClr val="white">
                  <a:lumMod val="50000"/>
                </a:prstClr>
              </a:buClr>
              <a:buSzPct val="80000"/>
              <a:buFont typeface="Wingdings" pitchFamily="2" charset="2"/>
              <a:buNone/>
              <a:tabLst/>
              <a:defRPr/>
            </a:pPr>
            <a:r>
              <a:rPr lang="en-US" altLang="zh-CN" sz="1400" b="1" kern="0" dirty="0">
                <a:solidFill>
                  <a:prstClr val="black"/>
                </a:solidFill>
                <a:latin typeface="Arial" pitchFamily="34" charset="0"/>
                <a:ea typeface="华文细黑" pitchFamily="2" charset="-122"/>
                <a:cs typeface="Arial" pitchFamily="34" charset="0"/>
              </a:rPr>
              <a:t>VPLMN + HPLMN</a:t>
            </a:r>
            <a:endParaRPr kumimoji="0" lang="zh-CN" altLang="en-US" sz="1400" b="1" i="0" u="none" strike="noStrike" kern="0" cap="none" spc="0" normalizeH="0" baseline="0" noProof="0" dirty="0">
              <a:ln>
                <a:noFill/>
              </a:ln>
              <a:solidFill>
                <a:prstClr val="black"/>
              </a:solidFill>
              <a:effectLst/>
              <a:uLnTx/>
              <a:uFillTx/>
              <a:latin typeface="Arial" pitchFamily="34" charset="0"/>
              <a:ea typeface="华文细黑" pitchFamily="2" charset="-122"/>
              <a:cs typeface="Arial" pitchFamily="34" charset="0"/>
            </a:endParaRPr>
          </a:p>
        </p:txBody>
      </p:sp>
      <p:pic>
        <p:nvPicPr>
          <p:cNvPr id="10" name="Bild 99">
            <a:extLst>
              <a:ext uri="{FF2B5EF4-FFF2-40B4-BE49-F238E27FC236}">
                <a16:creationId xmlns:a16="http://schemas.microsoft.com/office/drawing/2014/main" id="{946B76A9-4236-4FB9-98D6-BF99E4A7612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618" y="2210145"/>
            <a:ext cx="2693085" cy="1747020"/>
          </a:xfrm>
          <a:prstGeom prst="rect">
            <a:avLst/>
          </a:prstGeom>
          <a:noFill/>
          <a:ln w="9525">
            <a:noFill/>
            <a:miter lim="800000"/>
            <a:headEnd/>
            <a:tailEnd/>
          </a:ln>
        </p:spPr>
      </p:pic>
      <p:pic>
        <p:nvPicPr>
          <p:cNvPr id="11" name="图片 10">
            <a:extLst>
              <a:ext uri="{FF2B5EF4-FFF2-40B4-BE49-F238E27FC236}">
                <a16:creationId xmlns:a16="http://schemas.microsoft.com/office/drawing/2014/main" id="{24054420-17F3-4B7E-ABC7-4B686E7DF50E}"/>
              </a:ext>
            </a:extLst>
          </p:cNvPr>
          <p:cNvPicPr>
            <a:picLocks noChangeAspect="1"/>
          </p:cNvPicPr>
          <p:nvPr/>
        </p:nvPicPr>
        <p:blipFill>
          <a:blip r:embed="rId3"/>
          <a:stretch>
            <a:fillRect/>
          </a:stretch>
        </p:blipFill>
        <p:spPr>
          <a:xfrm>
            <a:off x="572948" y="4512870"/>
            <a:ext cx="2804755" cy="1804337"/>
          </a:xfrm>
          <a:prstGeom prst="rect">
            <a:avLst/>
          </a:prstGeom>
        </p:spPr>
      </p:pic>
    </p:spTree>
    <p:extLst>
      <p:ext uri="{BB962C8B-B14F-4D97-AF65-F5344CB8AC3E}">
        <p14:creationId xmlns:p14="http://schemas.microsoft.com/office/powerpoint/2010/main" val="176478514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Analysis on Use Cases in SA1</a:t>
            </a:r>
          </a:p>
        </p:txBody>
      </p:sp>
      <p:sp>
        <p:nvSpPr>
          <p:cNvPr id="31" name="文本框 30">
            <a:extLst>
              <a:ext uri="{FF2B5EF4-FFF2-40B4-BE49-F238E27FC236}">
                <a16:creationId xmlns:a16="http://schemas.microsoft.com/office/drawing/2014/main" id="{EAFCDE9B-8E02-435B-B97D-B22FED5FB15C}"/>
              </a:ext>
            </a:extLst>
          </p:cNvPr>
          <p:cNvSpPr txBox="1"/>
          <p:nvPr/>
        </p:nvSpPr>
        <p:spPr>
          <a:xfrm>
            <a:off x="3384885" y="1795560"/>
            <a:ext cx="8460060" cy="4832092"/>
          </a:xfrm>
          <a:prstGeom prst="rect">
            <a:avLst/>
          </a:prstGeom>
          <a:noFill/>
        </p:spPr>
        <p:txBody>
          <a:bodyPr wrap="square" rtlCol="0">
            <a:spAutoFit/>
          </a:bodyPr>
          <a:lstStyle/>
          <a:p>
            <a:r>
              <a:rPr kumimoji="1" lang="en-US" altLang="zh-CN" sz="1400" b="1" dirty="0">
                <a:solidFill>
                  <a:srgbClr val="0000FF"/>
                </a:solidFill>
                <a:ea typeface="微软雅黑" panose="020B0503020204020204" pitchFamily="34" charset="-122"/>
              </a:rPr>
              <a:t>Scenario</a:t>
            </a:r>
            <a:r>
              <a:rPr kumimoji="1" lang="zh-CN" altLang="en-US" sz="1400" b="1" dirty="0">
                <a:solidFill>
                  <a:srgbClr val="0000FF"/>
                </a:solidFill>
                <a:ea typeface="微软雅黑" panose="020B0503020204020204" pitchFamily="34" charset="-122"/>
              </a:rPr>
              <a:t>：</a:t>
            </a:r>
            <a:r>
              <a:rPr lang="en-US" altLang="zh-CN" sz="1400" dirty="0">
                <a:solidFill>
                  <a:prstClr val="black"/>
                </a:solidFill>
                <a:ea typeface="微软雅黑" panose="020B0503020204020204" pitchFamily="34" charset="-122"/>
              </a:rPr>
              <a:t>There is overlap coverage of PLMN and NPN in local area. Data is transmitted via NPN and PLMN to improve throughput or achieve service continuity. (see TR 22.841--use case 3/15)</a:t>
            </a:r>
          </a:p>
          <a:p>
            <a:endParaRPr lang="en-US" altLang="zh-CN" sz="1400" b="1" dirty="0">
              <a:solidFill>
                <a:srgbClr val="C00000"/>
              </a:solidFill>
              <a:ea typeface="微软雅黑" panose="020B0503020204020204" pitchFamily="34" charset="-122"/>
            </a:endParaRPr>
          </a:p>
          <a:p>
            <a:endParaRPr lang="en-US" altLang="zh-CN" sz="1400" b="1" dirty="0">
              <a:solidFill>
                <a:srgbClr val="C00000"/>
              </a:solidFill>
              <a:ea typeface="微软雅黑" panose="020B0503020204020204" pitchFamily="34" charset="-12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b="1" dirty="0">
              <a:solidFill>
                <a:srgbClr val="C00000"/>
              </a:solidFill>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dirty="0">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dirty="0">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dirty="0">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dirty="0">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dirty="0">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endParaRPr lang="en-US" altLang="zh-CN" sz="1400" dirty="0">
              <a:ea typeface="微软雅黑" panose="020B0503020204020204" pitchFamily="34" charset="-122"/>
              <a:sym typeface="Wingdings" panose="05000000000000000000" pitchFamily="2" charset="2"/>
            </a:endParaRPr>
          </a:p>
          <a:p>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a:p>
            <a:r>
              <a:rPr lang="en-US" altLang="zh-CN" sz="1400" b="1" dirty="0">
                <a:solidFill>
                  <a:srgbClr val="00B050"/>
                </a:solidFill>
                <a:ea typeface="Microsoft YaHei" panose="020B0503020204020204" pitchFamily="34" charset="-122"/>
              </a:rPr>
              <a:t>Conclusion: </a:t>
            </a:r>
            <a:r>
              <a:rPr lang="en-US" altLang="zh-CN" sz="1400" dirty="0">
                <a:ea typeface="Microsoft YaHei" panose="020B0503020204020204" pitchFamily="34" charset="-122"/>
              </a:rPr>
              <a:t>Existing solution can meet the service requirements. We do not see the need to study such scenario.</a:t>
            </a:r>
          </a:p>
          <a:p>
            <a:endParaRPr lang="en-US" altLang="zh-CN" sz="1400" dirty="0">
              <a:latin typeface="Arial" panose="020B0604020202020204" pitchFamily="34" charset="0"/>
              <a:ea typeface="Microsoft YaHei" panose="020B0503020204020204" pitchFamily="34" charset="-122"/>
              <a:cs typeface="Arial" panose="020B0604020202020204" pitchFamily="34" charset="0"/>
            </a:endParaRPr>
          </a:p>
        </p:txBody>
      </p:sp>
      <p:sp>
        <p:nvSpPr>
          <p:cNvPr id="12" name="文本框 11">
            <a:extLst>
              <a:ext uri="{FF2B5EF4-FFF2-40B4-BE49-F238E27FC236}">
                <a16:creationId xmlns:a16="http://schemas.microsoft.com/office/drawing/2014/main" id="{3E0F4D60-ED26-4839-BAF3-7A0FA741BFC7}"/>
              </a:ext>
            </a:extLst>
          </p:cNvPr>
          <p:cNvSpPr txBox="1"/>
          <p:nvPr/>
        </p:nvSpPr>
        <p:spPr>
          <a:xfrm>
            <a:off x="429662" y="1795560"/>
            <a:ext cx="2716195" cy="307777"/>
          </a:xfrm>
          <a:prstGeom prst="rect">
            <a:avLst/>
          </a:prstGeom>
          <a:solidFill>
            <a:srgbClr val="B7DBFB"/>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
                <a:prstClr val="white">
                  <a:lumMod val="50000"/>
                </a:prstClr>
              </a:buClr>
              <a:buSzPct val="80000"/>
              <a:buFont typeface="Wingdings" pitchFamily="2" charset="2"/>
              <a:buNone/>
              <a:tabLst/>
              <a:defRPr/>
            </a:pP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NR (PLMN) + NR</a:t>
            </a:r>
            <a:r>
              <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 </a:t>
            </a: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(SNPN)</a:t>
            </a:r>
            <a:endPar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endParaRPr>
          </a:p>
        </p:txBody>
      </p:sp>
      <p:pic>
        <p:nvPicPr>
          <p:cNvPr id="13" name="Picture 7" descr="Diagram&#10;&#10;Description automatically generated">
            <a:extLst>
              <a:ext uri="{FF2B5EF4-FFF2-40B4-BE49-F238E27FC236}">
                <a16:creationId xmlns:a16="http://schemas.microsoft.com/office/drawing/2014/main" id="{7863E2C2-789A-41EB-9BCA-3DA7C6FF989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681" y="2155366"/>
            <a:ext cx="2734176" cy="1663880"/>
          </a:xfrm>
          <a:prstGeom prst="rect">
            <a:avLst/>
          </a:prstGeom>
          <a:noFill/>
          <a:ln>
            <a:noFill/>
          </a:ln>
        </p:spPr>
      </p:pic>
      <p:pic>
        <p:nvPicPr>
          <p:cNvPr id="14" name="Picture 23" descr="Diagram  Description automatically generated">
            <a:extLst>
              <a:ext uri="{FF2B5EF4-FFF2-40B4-BE49-F238E27FC236}">
                <a16:creationId xmlns:a16="http://schemas.microsoft.com/office/drawing/2014/main" id="{7B434ED4-D9E9-46F7-9573-D823730447AC}"/>
              </a:ext>
            </a:extLst>
          </p:cNvPr>
          <p:cNvPicPr/>
          <p:nvPr/>
        </p:nvPicPr>
        <p:blipFill rotWithShape="1">
          <a:blip r:embed="rId4" cstate="print">
            <a:extLst>
              <a:ext uri="{28A0092B-C50C-407E-A947-70E740481C1C}">
                <a14:useLocalDpi xmlns:a14="http://schemas.microsoft.com/office/drawing/2010/main" val="0"/>
              </a:ext>
            </a:extLst>
          </a:blip>
          <a:srcRect b="10673"/>
          <a:stretch/>
        </p:blipFill>
        <p:spPr bwMode="auto">
          <a:xfrm>
            <a:off x="347056" y="4363185"/>
            <a:ext cx="2734176" cy="2002104"/>
          </a:xfrm>
          <a:prstGeom prst="rect">
            <a:avLst/>
          </a:prstGeom>
          <a:noFill/>
          <a:ln>
            <a:noFill/>
          </a:ln>
          <a:extLst>
            <a:ext uri="{53640926-AAD7-44D8-BBD7-CCE9431645EC}">
              <a14:shadowObscured xmlns:a14="http://schemas.microsoft.com/office/drawing/2010/main"/>
            </a:ext>
          </a:extLst>
        </p:spPr>
      </p:pic>
      <p:sp>
        <p:nvSpPr>
          <p:cNvPr id="15" name="文本框 14">
            <a:extLst>
              <a:ext uri="{FF2B5EF4-FFF2-40B4-BE49-F238E27FC236}">
                <a16:creationId xmlns:a16="http://schemas.microsoft.com/office/drawing/2014/main" id="{235128D1-8784-424C-86AF-B6F9922E3866}"/>
              </a:ext>
            </a:extLst>
          </p:cNvPr>
          <p:cNvSpPr txBox="1"/>
          <p:nvPr/>
        </p:nvSpPr>
        <p:spPr>
          <a:xfrm>
            <a:off x="429662" y="3937327"/>
            <a:ext cx="2716195" cy="307777"/>
          </a:xfrm>
          <a:prstGeom prst="rect">
            <a:avLst/>
          </a:prstGeom>
          <a:solidFill>
            <a:srgbClr val="B7DBFB"/>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
                <a:prstClr val="white">
                  <a:lumMod val="50000"/>
                </a:prstClr>
              </a:buClr>
              <a:buSzPct val="80000"/>
              <a:buFont typeface="Wingdings" pitchFamily="2" charset="2"/>
              <a:buNone/>
              <a:tabLst/>
              <a:defRPr/>
            </a:pP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NR (PLMN) + NR</a:t>
            </a:r>
            <a:r>
              <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 </a:t>
            </a: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(PNI-NPN)</a:t>
            </a:r>
            <a:endPar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endParaRPr>
          </a:p>
        </p:txBody>
      </p:sp>
      <p:graphicFrame>
        <p:nvGraphicFramePr>
          <p:cNvPr id="3" name="对象 2">
            <a:extLst>
              <a:ext uri="{FF2B5EF4-FFF2-40B4-BE49-F238E27FC236}">
                <a16:creationId xmlns:a16="http://schemas.microsoft.com/office/drawing/2014/main" id="{56D87E95-3251-47FE-AB00-AFEEAF913B12}"/>
              </a:ext>
            </a:extLst>
          </p:cNvPr>
          <p:cNvGraphicFramePr>
            <a:graphicFrameLocks noChangeAspect="1"/>
          </p:cNvGraphicFramePr>
          <p:nvPr>
            <p:extLst>
              <p:ext uri="{D42A27DB-BD31-4B8C-83A1-F6EECF244321}">
                <p14:modId xmlns:p14="http://schemas.microsoft.com/office/powerpoint/2010/main" val="3904921101"/>
              </p:ext>
            </p:extLst>
          </p:nvPr>
        </p:nvGraphicFramePr>
        <p:xfrm>
          <a:off x="8158430" y="3030420"/>
          <a:ext cx="3925543" cy="2429367"/>
        </p:xfrm>
        <a:graphic>
          <a:graphicData uri="http://schemas.openxmlformats.org/presentationml/2006/ole">
            <mc:AlternateContent xmlns:mc="http://schemas.openxmlformats.org/markup-compatibility/2006">
              <mc:Choice xmlns:v="urn:schemas-microsoft-com:vml" Requires="v">
                <p:oleObj spid="_x0000_s1083" r:id="rId5" imgW="6734089" imgH="4352993" progId="Visio.Drawing.15">
                  <p:embed/>
                </p:oleObj>
              </mc:Choice>
              <mc:Fallback>
                <p:oleObj r:id="rId5" imgW="6734089" imgH="4352993" progId="Visio.Drawing.15">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8430" y="3030420"/>
                        <a:ext cx="3925543" cy="2429367"/>
                      </a:xfrm>
                      <a:prstGeom prst="rect">
                        <a:avLst/>
                      </a:prstGeom>
                      <a:noFill/>
                    </p:spPr>
                  </p:pic>
                </p:oleObj>
              </mc:Fallback>
            </mc:AlternateContent>
          </a:graphicData>
        </a:graphic>
      </p:graphicFrame>
      <p:sp>
        <p:nvSpPr>
          <p:cNvPr id="10" name="矩形 9">
            <a:extLst>
              <a:ext uri="{FF2B5EF4-FFF2-40B4-BE49-F238E27FC236}">
                <a16:creationId xmlns:a16="http://schemas.microsoft.com/office/drawing/2014/main" id="{335BAC2A-FA16-414A-BBC8-99A77B2C4A05}"/>
              </a:ext>
            </a:extLst>
          </p:cNvPr>
          <p:cNvSpPr/>
          <p:nvPr/>
        </p:nvSpPr>
        <p:spPr>
          <a:xfrm>
            <a:off x="3384885" y="2321500"/>
            <a:ext cx="4770825" cy="3539430"/>
          </a:xfrm>
          <a:prstGeom prst="rect">
            <a:avLst/>
          </a:prstGeom>
        </p:spPr>
        <p:txBody>
          <a:bodyPr wrap="square">
            <a:spAutoFit/>
          </a:bodyPr>
          <a:lstStyle/>
          <a:p>
            <a:r>
              <a:rPr lang="en-US" altLang="zh-CN" sz="1400" b="1" dirty="0">
                <a:solidFill>
                  <a:srgbClr val="C00000"/>
                </a:solidFill>
                <a:ea typeface="微软雅黑" panose="020B0503020204020204" pitchFamily="34" charset="-122"/>
              </a:rPr>
              <a:t>Consideration:</a:t>
            </a:r>
          </a:p>
          <a:p>
            <a:pPr marL="285750" indent="-285750">
              <a:buFont typeface="Arial" panose="020B0604020202020204" pitchFamily="34" charset="0"/>
              <a:buChar char="•"/>
            </a:pPr>
            <a:r>
              <a:rPr lang="en-US" altLang="zh-CN" sz="1400" dirty="0">
                <a:ea typeface="微软雅黑" panose="020B0503020204020204" pitchFamily="34" charset="-122"/>
              </a:rPr>
              <a:t>The scenario breaks the principle for SNPN because it requires roaming/interconnection architecture between SNPN and PLMN, making the SNPN no more “stand-alone”</a:t>
            </a:r>
            <a:endParaRPr lang="en-US" altLang="zh-CN" sz="1400" dirty="0">
              <a:highlight>
                <a:srgbClr val="FFFF00"/>
              </a:highlight>
              <a:ea typeface="微软雅黑" panose="020B0503020204020204" pitchFamily="34" charset="-122"/>
            </a:endParaRPr>
          </a:p>
          <a:p>
            <a:pPr marL="285750" indent="-285750">
              <a:buFont typeface="Arial" panose="020B0604020202020204" pitchFamily="34" charset="0"/>
              <a:buChar char="•"/>
            </a:pPr>
            <a:r>
              <a:rPr lang="en-US" altLang="zh-CN" sz="1400" dirty="0">
                <a:ea typeface="微软雅黑" panose="020B0503020204020204" pitchFamily="34" charset="-122"/>
              </a:rPr>
              <a:t>MA PDU session over PLMN and PNI-NPN is not feasible for CAG only UE or PLMN only UE as they have no access to PLMN or CAG cell respectively. When UE establishes the MA PDU session over PNI-NPN and PLMN, the UE is in fact using dual NR over PLMN as only non PNI-NPN dedicated DNN/S-NSSAI can be supported over PLMN.</a:t>
            </a:r>
          </a:p>
          <a:p>
            <a:pPr marL="285750" indent="-285750">
              <a:buFont typeface="Arial" panose="020B0604020202020204" pitchFamily="34" charset="0"/>
              <a:buChar char="•"/>
            </a:pPr>
            <a:r>
              <a:rPr lang="en-US" altLang="zh-CN" sz="1400" dirty="0">
                <a:ea typeface="微软雅黑" panose="020B0503020204020204" pitchFamily="34" charset="-122"/>
                <a:sym typeface="Wingdings" panose="05000000000000000000" pitchFamily="2" charset="2"/>
              </a:rPr>
              <a:t>For SNPN+PLMN, TS 23.501 Annex D.6 provides solution for establishing MA PDU session over SNPN access network and PLMN access network, with one network acting as the N3GPP access of the other one. </a:t>
            </a:r>
          </a:p>
        </p:txBody>
      </p:sp>
    </p:spTree>
    <p:extLst>
      <p:ext uri="{BB962C8B-B14F-4D97-AF65-F5344CB8AC3E}">
        <p14:creationId xmlns:p14="http://schemas.microsoft.com/office/powerpoint/2010/main" val="55443874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D3652-FCD8-461F-A97F-7B96F1FFBDEE}"/>
              </a:ext>
            </a:extLst>
          </p:cNvPr>
          <p:cNvSpPr>
            <a:spLocks noGrp="1"/>
          </p:cNvSpPr>
          <p:nvPr>
            <p:ph type="title"/>
          </p:nvPr>
        </p:nvSpPr>
        <p:spPr/>
        <p:txBody>
          <a:bodyPr/>
          <a:lstStyle/>
          <a:p>
            <a:r>
              <a:rPr lang="en-US" dirty="0"/>
              <a:t>WT scope</a:t>
            </a:r>
            <a:endParaRPr lang="fr-FR" dirty="0"/>
          </a:p>
        </p:txBody>
      </p:sp>
      <p:sp>
        <p:nvSpPr>
          <p:cNvPr id="3" name="Content Placeholder 2">
            <a:extLst>
              <a:ext uri="{FF2B5EF4-FFF2-40B4-BE49-F238E27FC236}">
                <a16:creationId xmlns:a16="http://schemas.microsoft.com/office/drawing/2014/main" id="{5ADC6016-03DF-4E0F-95EF-48DB26F8454F}"/>
              </a:ext>
            </a:extLst>
          </p:cNvPr>
          <p:cNvSpPr>
            <a:spLocks noGrp="1"/>
          </p:cNvSpPr>
          <p:nvPr>
            <p:ph idx="1"/>
          </p:nvPr>
        </p:nvSpPr>
        <p:spPr>
          <a:xfrm>
            <a:off x="419100" y="1825625"/>
            <a:ext cx="11487150" cy="4351338"/>
          </a:xfrm>
        </p:spPr>
        <p:txBody>
          <a:bodyPr/>
          <a:lstStyle/>
          <a:p>
            <a:r>
              <a:rPr lang="en-US" sz="1600" dirty="0"/>
              <a:t>Irrespectively from the scenarios the issue to be investigated the issue listed below. It should be noted that depending by the scenarios the detailed list of the problem to be solved may be different (e.g. TSN in satellite scenario not supported):</a:t>
            </a:r>
          </a:p>
          <a:p>
            <a:pPr lvl="1"/>
            <a:r>
              <a:rPr lang="en-US" sz="1400" dirty="0"/>
              <a:t>How a UE can register via the same 3GPP access, in case of same RAT type (e.g.  NR-NR), different RAT types (e.g. NT + NTN, NTN Geo </a:t>
            </a:r>
            <a:r>
              <a:rPr lang="en-US" sz="1400"/>
              <a:t>– NTN </a:t>
            </a:r>
            <a:r>
              <a:rPr lang="en-US" sz="1400" dirty="0"/>
              <a:t>Leo) </a:t>
            </a:r>
          </a:p>
          <a:p>
            <a:pPr lvl="1"/>
            <a:r>
              <a:rPr lang="en-US" sz="1400" dirty="0"/>
              <a:t>Mobility and session continuity</a:t>
            </a:r>
          </a:p>
          <a:p>
            <a:pPr lvl="1"/>
            <a:r>
              <a:rPr lang="en-US" sz="1400" dirty="0"/>
              <a:t>connection management</a:t>
            </a:r>
          </a:p>
          <a:p>
            <a:pPr lvl="1"/>
            <a:r>
              <a:rPr lang="en-US" sz="1400" dirty="0"/>
              <a:t>Session management</a:t>
            </a:r>
          </a:p>
          <a:p>
            <a:pPr lvl="1"/>
            <a:r>
              <a:rPr lang="en-US" sz="1400" dirty="0"/>
              <a:t>Slice aspects</a:t>
            </a:r>
          </a:p>
          <a:p>
            <a:pPr lvl="1"/>
            <a:r>
              <a:rPr lang="en-US" sz="1400" dirty="0"/>
              <a:t>ES</a:t>
            </a:r>
          </a:p>
          <a:p>
            <a:pPr lvl="1"/>
            <a:r>
              <a:rPr lang="en-US" sz="1400" dirty="0"/>
              <a:t>Location services  support (impact on LCS) </a:t>
            </a:r>
          </a:p>
          <a:p>
            <a:pPr lvl="1"/>
            <a:r>
              <a:rPr lang="en-US" sz="1400" dirty="0"/>
              <a:t>Various restrictions, e.g. service restriction, forbidden area, LADN</a:t>
            </a:r>
          </a:p>
          <a:p>
            <a:pPr lvl="1"/>
            <a:r>
              <a:rPr lang="en-US" sz="1400" dirty="0"/>
              <a:t>Charging data reporting</a:t>
            </a:r>
          </a:p>
          <a:p>
            <a:pPr lvl="1"/>
            <a:r>
              <a:rPr lang="en-US" sz="1400" dirty="0"/>
              <a:t>Network sharing</a:t>
            </a:r>
          </a:p>
          <a:p>
            <a:pPr lvl="1"/>
            <a:r>
              <a:rPr lang="en-US" sz="1400" dirty="0"/>
              <a:t>Support of MBS (e.g. which is impact considering the  N3mb to RAN, UPF &amp; MB-UPF?)</a:t>
            </a:r>
          </a:p>
          <a:p>
            <a:pPr lvl="1"/>
            <a:r>
              <a:rPr lang="en-US" sz="1400" dirty="0"/>
              <a:t>Support of Prose for UE-relay </a:t>
            </a:r>
          </a:p>
          <a:p>
            <a:pPr lvl="1"/>
            <a:r>
              <a:rPr lang="en-US" sz="1400" dirty="0"/>
              <a:t>Impact on URLLC</a:t>
            </a:r>
          </a:p>
        </p:txBody>
      </p:sp>
    </p:spTree>
    <p:extLst>
      <p:ext uri="{BB962C8B-B14F-4D97-AF65-F5344CB8AC3E}">
        <p14:creationId xmlns:p14="http://schemas.microsoft.com/office/powerpoint/2010/main" val="318064422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280d8efa-eff2-4910-88d2-79ca146720c4"/>
    <ds:schemaRef ds:uri="http://schemas.openxmlformats.org/package/2006/metadata/core-properties"/>
    <ds:schemaRef ds:uri="http://schemas.microsoft.com/office/infopath/2007/PartnerControls"/>
    <ds:schemaRef ds:uri="http://purl.org/dc/terms/"/>
    <ds:schemaRef ds:uri="679a257e-872f-4c98-9e8a-0a9c104f72cd"/>
    <ds:schemaRef ds:uri="http://purl.org/dc/elements/1.1/"/>
    <ds:schemaRef ds:uri="http://schemas.microsoft.com/office/2006/documentManagement/typ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7764</TotalTime>
  <Words>2292</Words>
  <Application>Microsoft Office PowerPoint</Application>
  <PresentationFormat>Widescreen</PresentationFormat>
  <Paragraphs>152</Paragraphs>
  <Slides>14</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6" baseType="lpstr">
      <vt:lpstr>微软雅黑</vt:lpstr>
      <vt:lpstr>微软雅黑</vt:lpstr>
      <vt:lpstr>宋体</vt:lpstr>
      <vt:lpstr>华文细黑</vt:lpstr>
      <vt:lpstr>Arial</vt:lpstr>
      <vt:lpstr>Arial </vt:lpstr>
      <vt:lpstr>Calibri</vt:lpstr>
      <vt:lpstr>Calibri Light</vt:lpstr>
      <vt:lpstr>Times New Roman</vt:lpstr>
      <vt:lpstr>Wingdings</vt:lpstr>
      <vt:lpstr>Office Theme</vt:lpstr>
      <vt:lpstr>Microsoft Visio Drawing</vt:lpstr>
      <vt:lpstr>Consideration  on DualSteer SID</vt:lpstr>
      <vt:lpstr>Outline</vt:lpstr>
      <vt:lpstr>Typical Use Cases in SA1</vt:lpstr>
      <vt:lpstr>Analysis on Use Cases in SA1</vt:lpstr>
      <vt:lpstr>Analysis on Use Cases in SA1</vt:lpstr>
      <vt:lpstr>Analysis on Use Cases in SA1</vt:lpstr>
      <vt:lpstr>Analysis on Use Cases in SA1</vt:lpstr>
      <vt:lpstr>Analysis on Use Cases in SA1</vt:lpstr>
      <vt:lpstr>WT scope</vt:lpstr>
      <vt:lpstr>Summary</vt:lpstr>
      <vt:lpstr>ATSSS-like proposal</vt:lpstr>
      <vt:lpstr>ATSSS-like</vt:lpstr>
      <vt:lpstr>ATSSS-like</vt:lpstr>
      <vt:lpstr>ATSSS-like  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Huawei1</cp:lastModifiedBy>
  <cp:revision>746</cp:revision>
  <dcterms:created xsi:type="dcterms:W3CDTF">2010-02-05T13:52:04Z</dcterms:created>
  <dcterms:modified xsi:type="dcterms:W3CDTF">2023-08-11T14:22:21Z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(3)bZdRuqXmQhgTJt3oPOvdW7tJgkk+NnJWo4OE1sajK+zczKoaORedPAGtnlJ580k2Isw+VTI0
C2n33nIjU4Lfo+ujL2wsDIPxTg4GhxJYs1AG91REsXfmqLnULKvhhytH01cAzaqlsXeEynqx
adG/kPHvEjRVRF1YW34khN2OHbUoJHXJEtD3BiAJZDX7fRXVAqUObas6b1BoZ6ZUvdZL0In7
m1WsmICETP5PLRz0QF</vt:lpwstr>
  </property>
  <property fmtid="{D5CDD505-2E9C-101B-9397-08002B2CF9AE}" pid="4" name="_2015_ms_pID_7253431">
    <vt:lpwstr>Gr50+nD2RPmGKKwC6TL4GhhljRO2hI0il59ten4co1QVw6jfxaMRBN
DWuo4z2b+zdiUFcE5jES2xTUw6FwTZBT3NwFZW+cP5bQm5F+ImegP/KAqxhYZ3SvHs0AeVgq
mfapqJWialNXqo9kNh9rH/RfILBynCly/NENsdeWdtXRwnMEh7b7G+wcBaJ3a2Q9Z0xbY3l9
cjxEHsXqh1fgSzEXMFvQxbvkHqwRFkKan+1p</vt:lpwstr>
  </property>
  <property fmtid="{D5CDD505-2E9C-101B-9397-08002B2CF9AE}" pid="5" name="_2015_ms_pID_7253432">
    <vt:lpwstr>hg==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1691763720</vt:lpwstr>
  </property>
</Properties>
</file>